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89" r:id="rId9"/>
    <p:sldId id="295" r:id="rId10"/>
    <p:sldId id="263" r:id="rId11"/>
    <p:sldId id="265" r:id="rId12"/>
    <p:sldId id="266" r:id="rId13"/>
    <p:sldId id="267" r:id="rId14"/>
    <p:sldId id="268" r:id="rId15"/>
    <p:sldId id="270" r:id="rId16"/>
    <p:sldId id="275" r:id="rId17"/>
    <p:sldId id="281" r:id="rId18"/>
    <p:sldId id="296" r:id="rId19"/>
    <p:sldId id="297" r:id="rId20"/>
    <p:sldId id="290" r:id="rId21"/>
    <p:sldId id="298" r:id="rId22"/>
    <p:sldId id="299" r:id="rId23"/>
    <p:sldId id="283" r:id="rId24"/>
    <p:sldId id="284" r:id="rId25"/>
    <p:sldId id="294" r:id="rId26"/>
  </p:sldIdLst>
  <p:sldSz cx="9144000" cy="6858000" type="screen4x3"/>
  <p:notesSz cx="6889750" cy="100187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4660"/>
  </p:normalViewPr>
  <p:slideViewPr>
    <p:cSldViewPr>
      <p:cViewPr varScale="1">
        <p:scale>
          <a:sx n="116" d="100"/>
          <a:sy n="116" d="100"/>
        </p:scale>
        <p:origin x="-18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558" cy="500936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9" y="0"/>
            <a:ext cx="2985558" cy="500936"/>
          </a:xfrm>
          <a:prstGeom prst="rect">
            <a:avLst/>
          </a:prstGeom>
        </p:spPr>
        <p:txBody>
          <a:bodyPr vert="horz" lIns="96596" tIns="48298" rIns="96596" bIns="48298" rtlCol="0"/>
          <a:lstStyle>
            <a:lvl1pPr algn="r">
              <a:defRPr sz="1300"/>
            </a:lvl1pPr>
          </a:lstStyle>
          <a:p>
            <a:fld id="{FA32CAF7-75DB-44BE-A491-99DA26A529B2}" type="datetimeFigureOut">
              <a:rPr lang="ko-KR" altLang="en-US" smtClean="0"/>
              <a:pPr/>
              <a:t>2023-12-12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6" tIns="48298" rIns="96596" bIns="48298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758890"/>
            <a:ext cx="5511800" cy="4508421"/>
          </a:xfrm>
          <a:prstGeom prst="rect">
            <a:avLst/>
          </a:prstGeom>
        </p:spPr>
        <p:txBody>
          <a:bodyPr vert="horz" lIns="96596" tIns="48298" rIns="96596" bIns="4829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516038"/>
            <a:ext cx="2985558" cy="500936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9" y="9516038"/>
            <a:ext cx="2985558" cy="500936"/>
          </a:xfrm>
          <a:prstGeom prst="rect">
            <a:avLst/>
          </a:prstGeom>
        </p:spPr>
        <p:txBody>
          <a:bodyPr vert="horz" lIns="96596" tIns="48298" rIns="96596" bIns="48298" rtlCol="0" anchor="b"/>
          <a:lstStyle>
            <a:lvl1pPr algn="r">
              <a:defRPr sz="1300"/>
            </a:lvl1pPr>
          </a:lstStyle>
          <a:p>
            <a:fld id="{1EE56EF2-BA8C-481C-BDE8-6B17681AFB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64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45FE6-A39F-4E48-8CEB-8BB4A5D43E72}" type="slidenum">
              <a:rPr lang="en-US" altLang="ko-KR" smtClean="0"/>
              <a:pPr/>
              <a:t>24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64C-5A6D-414C-AF74-96960464ADA6}" type="datetimeFigureOut">
              <a:rPr lang="ko-KR" altLang="en-US" smtClean="0"/>
              <a:pPr/>
              <a:t>2023-12-12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DA67-CE9C-4D42-A31C-2A21347A47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64C-5A6D-414C-AF74-96960464ADA6}" type="datetimeFigureOut">
              <a:rPr lang="ko-KR" altLang="en-US" smtClean="0"/>
              <a:pPr/>
              <a:t>2023-12-12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DA67-CE9C-4D42-A31C-2A21347A47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64C-5A6D-414C-AF74-96960464ADA6}" type="datetimeFigureOut">
              <a:rPr lang="ko-KR" altLang="en-US" smtClean="0"/>
              <a:pPr/>
              <a:t>2023-12-12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DA67-CE9C-4D42-A31C-2A21347A47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64C-5A6D-414C-AF74-96960464ADA6}" type="datetimeFigureOut">
              <a:rPr lang="ko-KR" altLang="en-US" smtClean="0"/>
              <a:pPr/>
              <a:t>2023-12-12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DA67-CE9C-4D42-A31C-2A21347A47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64C-5A6D-414C-AF74-96960464ADA6}" type="datetimeFigureOut">
              <a:rPr lang="ko-KR" altLang="en-US" smtClean="0"/>
              <a:pPr/>
              <a:t>2023-12-12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DA67-CE9C-4D42-A31C-2A21347A47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64C-5A6D-414C-AF74-96960464ADA6}" type="datetimeFigureOut">
              <a:rPr lang="ko-KR" altLang="en-US" smtClean="0"/>
              <a:pPr/>
              <a:t>2023-12-12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DA67-CE9C-4D42-A31C-2A21347A47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64C-5A6D-414C-AF74-96960464ADA6}" type="datetimeFigureOut">
              <a:rPr lang="ko-KR" altLang="en-US" smtClean="0"/>
              <a:pPr/>
              <a:t>2023-12-12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DA67-CE9C-4D42-A31C-2A21347A47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64C-5A6D-414C-AF74-96960464ADA6}" type="datetimeFigureOut">
              <a:rPr lang="ko-KR" altLang="en-US" smtClean="0"/>
              <a:pPr/>
              <a:t>2023-12-12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DA67-CE9C-4D42-A31C-2A21347A47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64C-5A6D-414C-AF74-96960464ADA6}" type="datetimeFigureOut">
              <a:rPr lang="ko-KR" altLang="en-US" smtClean="0"/>
              <a:pPr/>
              <a:t>2023-12-12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DA67-CE9C-4D42-A31C-2A21347A47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64C-5A6D-414C-AF74-96960464ADA6}" type="datetimeFigureOut">
              <a:rPr lang="ko-KR" altLang="en-US" smtClean="0"/>
              <a:pPr/>
              <a:t>2023-12-12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DA67-CE9C-4D42-A31C-2A21347A47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364C-5A6D-414C-AF74-96960464ADA6}" type="datetimeFigureOut">
              <a:rPr lang="ko-KR" altLang="en-US" smtClean="0"/>
              <a:pPr/>
              <a:t>2023-12-12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ADA67-CE9C-4D42-A31C-2A21347A47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364C-5A6D-414C-AF74-96960464ADA6}" type="datetimeFigureOut">
              <a:rPr lang="ko-KR" altLang="en-US" smtClean="0"/>
              <a:pPr/>
              <a:t>2023-12-12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ADA67-CE9C-4D42-A31C-2A21347A47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jma.or.jp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깃발 copy"/>
          <p:cNvPicPr>
            <a:picLocks noChangeAspect="1" noChangeArrowheads="1"/>
          </p:cNvPicPr>
          <p:nvPr/>
        </p:nvPicPr>
        <p:blipFill>
          <a:blip r:embed="rId2" cstate="print"/>
          <a:srcRect t="23380" b="48125"/>
          <a:stretch>
            <a:fillRect/>
          </a:stretch>
        </p:blipFill>
        <p:spPr bwMode="auto">
          <a:xfrm>
            <a:off x="0" y="2050851"/>
            <a:ext cx="9144000" cy="19542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1619672" y="2577098"/>
            <a:ext cx="5688632" cy="1323439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굴림체" pitchFamily="49" charset="-127"/>
                <a:ea typeface="굴림체" pitchFamily="49" charset="-127"/>
              </a:rPr>
              <a:t>㈜</a:t>
            </a:r>
            <a:r>
              <a:rPr lang="ko-KR" altLang="en-US" sz="4000" dirty="0" err="1">
                <a:latin typeface="굴림체" pitchFamily="49" charset="-127"/>
                <a:ea typeface="굴림체" pitchFamily="49" charset="-127"/>
              </a:rPr>
              <a:t>비엠에스</a:t>
            </a:r>
            <a:r>
              <a:rPr lang="en-US" altLang="ko-KR" sz="4000" dirty="0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4000" dirty="0">
                <a:latin typeface="굴림체" pitchFamily="49" charset="-127"/>
                <a:ea typeface="굴림체" pitchFamily="49" charset="-127"/>
              </a:rPr>
              <a:t>코리아 </a:t>
            </a:r>
            <a:endParaRPr lang="en-US" altLang="ko-KR" sz="4000" dirty="0">
              <a:latin typeface="굴림체" pitchFamily="49" charset="-127"/>
              <a:ea typeface="굴림체" pitchFamily="49" charset="-127"/>
            </a:endParaRPr>
          </a:p>
          <a:p>
            <a:pPr algn="ctr"/>
            <a:r>
              <a:rPr lang="ko-KR" altLang="en-US" sz="4000" dirty="0">
                <a:latin typeface="굴림체" pitchFamily="49" charset="-127"/>
                <a:ea typeface="굴림체" pitchFamily="49" charset="-127"/>
              </a:rPr>
              <a:t>회사소개서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2855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경영방침</a:t>
              </a: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4</a:t>
              </a:r>
            </a:p>
          </p:txBody>
        </p:sp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t="6926" b="6648"/>
          <a:stretch>
            <a:fillRect/>
          </a:stretch>
        </p:blipFill>
        <p:spPr bwMode="auto">
          <a:xfrm>
            <a:off x="500033" y="1357298"/>
            <a:ext cx="7517400" cy="1080000"/>
          </a:xfrm>
          <a:prstGeom prst="rect">
            <a:avLst/>
          </a:prstGeom>
          <a:noFill/>
          <a:ln w="9525">
            <a:solidFill>
              <a:schemeClr val="accent3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 t="4180" b="12222"/>
          <a:stretch>
            <a:fillRect/>
          </a:stretch>
        </p:blipFill>
        <p:spPr bwMode="auto">
          <a:xfrm>
            <a:off x="655600" y="2636912"/>
            <a:ext cx="7516800" cy="108012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 b="8135"/>
          <a:stretch>
            <a:fillRect/>
          </a:stretch>
        </p:blipFill>
        <p:spPr bwMode="auto">
          <a:xfrm>
            <a:off x="799616" y="3933056"/>
            <a:ext cx="7516800" cy="108012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 t="7445" b="10657"/>
          <a:stretch>
            <a:fillRect/>
          </a:stretch>
        </p:blipFill>
        <p:spPr bwMode="auto">
          <a:xfrm>
            <a:off x="943632" y="5229200"/>
            <a:ext cx="7516800" cy="108012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30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2855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건물종합관리</a:t>
              </a:r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I</a:t>
              </a:r>
              <a:endParaRPr lang="ko-KR" altLang="en-US" sz="2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5</a:t>
              </a:r>
            </a:p>
          </p:txBody>
        </p:sp>
      </p:grpSp>
      <p:grpSp>
        <p:nvGrpSpPr>
          <p:cNvPr id="6" name="그룹 7"/>
          <p:cNvGrpSpPr/>
          <p:nvPr/>
        </p:nvGrpSpPr>
        <p:grpSpPr>
          <a:xfrm>
            <a:off x="2725636" y="1214422"/>
            <a:ext cx="3096344" cy="858157"/>
            <a:chOff x="4626744" y="1124744"/>
            <a:chExt cx="3600400" cy="1002173"/>
          </a:xfrm>
          <a:noFill/>
        </p:grpSpPr>
        <p:pic>
          <p:nvPicPr>
            <p:cNvPr id="7" name="Oval 15"/>
            <p:cNvPicPr>
              <a:picLocks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4626744" y="1124744"/>
              <a:ext cx="3600400" cy="1002173"/>
            </a:xfrm>
            <a:prstGeom prst="rect">
              <a:avLst/>
            </a:prstGeom>
            <a:grpFill/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5506156" y="1268760"/>
              <a:ext cx="1928900" cy="6359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389" tIns="45694" rIns="91389" bIns="45694" anchor="ctr"/>
            <a:lstStyle/>
            <a:p>
              <a:pPr algn="ctr"/>
              <a:r>
                <a:rPr lang="ko-KR" altLang="en-US" sz="1400" b="1" dirty="0">
                  <a:solidFill>
                    <a:srgbClr val="C48026"/>
                  </a:solidFill>
                  <a:latin typeface="HY울릉도M" pitchFamily="18" charset="-127"/>
                  <a:ea typeface="HY울릉도M" pitchFamily="18" charset="-127"/>
                </a:rPr>
                <a:t>고객의 부동산 자산의 </a:t>
              </a:r>
            </a:p>
            <a:p>
              <a:pPr algn="ctr"/>
              <a:r>
                <a:rPr lang="ko-KR" altLang="en-US" sz="1400" b="1" dirty="0">
                  <a:solidFill>
                    <a:srgbClr val="C48026"/>
                  </a:solidFill>
                  <a:latin typeface="HY울릉도M" pitchFamily="18" charset="-127"/>
                  <a:ea typeface="HY울릉도M" pitchFamily="18" charset="-127"/>
                </a:rPr>
                <a:t>본질가치와 활용가치 증대</a:t>
              </a:r>
            </a:p>
          </p:txBody>
        </p:sp>
      </p:grp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285720" y="4365104"/>
            <a:ext cx="8496944" cy="2304256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12700">
            <a:bevelT prst="convex"/>
            <a:extrusionClr>
              <a:schemeClr val="accent3">
                <a:lumMod val="5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  건물종합관리는 건물주의 빌딩 자산수익 극대화를 목적으로 건물유지</a:t>
            </a:r>
            <a:r>
              <a:rPr lang="en-US" altLang="ko-KR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  <a:r>
              <a:rPr lang="ko-KR" altLang="en-US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운영에 필요한  제반  활동을 건물주를 대행하여 수행하는 용역 비즈니스를  의미합니다</a:t>
            </a:r>
            <a:r>
              <a:rPr lang="en-US" altLang="ko-KR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ko-KR" altLang="en-US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㈜</a:t>
            </a:r>
            <a:r>
              <a:rPr lang="ko-KR" altLang="en-US" sz="1200" dirty="0" err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비엠에스코리아는</a:t>
            </a:r>
            <a:r>
              <a:rPr lang="ko-KR" altLang="en-US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전문기술과 풍부한 기술 인력을 바탕으로 생산성 향상과  건물의 자산 가치를 창출하는 건물경영차원에서 건물에 대한 주위의 여건과  특성을 분석하여 최선의 관리기법을  채택</a:t>
            </a:r>
            <a:r>
              <a:rPr lang="en-US" altLang="ko-KR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관리하고 있으며 과학적 관리 시스템으로 합리적이면서 능률적으로 건물관리업무에 임하여 최소 경비로 최대 효과를 창출하여 건물주 및 이용고객을 만족시키고 쾌적함의 제공을 목적으로 첨단관리 시스템을 도입하여 우리 실정에 맞도록 끊임없이 노력하고 있습니다</a:t>
            </a:r>
            <a:r>
              <a:rPr lang="en-US" altLang="ko-KR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</a:p>
        </p:txBody>
      </p:sp>
      <p:grpSp>
        <p:nvGrpSpPr>
          <p:cNvPr id="10" name="그룹 13"/>
          <p:cNvGrpSpPr/>
          <p:nvPr/>
        </p:nvGrpSpPr>
        <p:grpSpPr>
          <a:xfrm>
            <a:off x="925436" y="2078518"/>
            <a:ext cx="7097501" cy="2214578"/>
            <a:chOff x="1633699" y="2283912"/>
            <a:chExt cx="7368117" cy="1953408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2413376" y="2283912"/>
              <a:ext cx="5525736" cy="1254733"/>
            </a:xfrm>
            <a:prstGeom prst="upArrow">
              <a:avLst>
                <a:gd name="adj1" fmla="val 50000"/>
                <a:gd name="adj2" fmla="val 78795"/>
              </a:avLst>
            </a:prstGeom>
            <a:solidFill>
              <a:srgbClr val="9BBB59"/>
            </a:solidFill>
            <a:ln w="38100" algn="ctr">
              <a:noFill/>
              <a:miter lim="800000"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lIns="91397" tIns="45699" rIns="91397" bIns="45699" anchor="ctr"/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400" b="1">
                <a:solidFill>
                  <a:schemeClr val="lt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4158550" y="2767261"/>
              <a:ext cx="2040384" cy="288033"/>
            </a:xfrm>
            <a:prstGeom prst="roundRect">
              <a:avLst>
                <a:gd name="adj" fmla="val 16667"/>
              </a:avLst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1389" tIns="45694" rIns="91389" bIns="45694" anchor="ctr"/>
            <a:lstStyle/>
            <a:p>
              <a:pPr algn="ctr">
                <a:defRPr/>
              </a:pPr>
              <a:r>
                <a:rPr lang="ko-KR" altLang="en-US" sz="1400" b="1" dirty="0">
                  <a:solidFill>
                    <a:srgbClr val="FFFFFF"/>
                  </a:solidFill>
                  <a:latin typeface="HY울릉도M" pitchFamily="18" charset="-127"/>
                  <a:ea typeface="HY울릉도M" pitchFamily="18" charset="-127"/>
                </a:rPr>
                <a:t>유지관리 비용의 최소화</a:t>
              </a: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4158549" y="3122086"/>
              <a:ext cx="2040384" cy="285833"/>
            </a:xfrm>
            <a:prstGeom prst="roundRect">
              <a:avLst>
                <a:gd name="adj" fmla="val 16667"/>
              </a:avLst>
            </a:prstGeom>
            <a:noFill/>
            <a:ln w="317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91389" tIns="45694" rIns="91389" bIns="45694" anchor="ctr"/>
            <a:lstStyle/>
            <a:p>
              <a:pPr algn="ctr">
                <a:defRPr/>
              </a:pPr>
              <a:r>
                <a:rPr lang="ko-KR" altLang="en-US" sz="1400" b="1" dirty="0">
                  <a:solidFill>
                    <a:srgbClr val="FFFFFF"/>
                  </a:solidFill>
                  <a:latin typeface="HY울릉도M" pitchFamily="18" charset="-127"/>
                  <a:ea typeface="HY울릉도M" pitchFamily="18" charset="-127"/>
                </a:rPr>
                <a:t>자산수익의 극대화</a:t>
              </a:r>
            </a:p>
          </p:txBody>
        </p:sp>
        <p:grpSp>
          <p:nvGrpSpPr>
            <p:cNvPr id="14" name="그룹 30"/>
            <p:cNvGrpSpPr/>
            <p:nvPr/>
          </p:nvGrpSpPr>
          <p:grpSpPr>
            <a:xfrm rot="10800000">
              <a:off x="2532744" y="3572987"/>
              <a:ext cx="5568972" cy="146412"/>
              <a:chOff x="1446470" y="3763400"/>
              <a:chExt cx="7336600" cy="146412"/>
            </a:xfrm>
          </p:grpSpPr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1446471" y="3905568"/>
                <a:ext cx="7336598" cy="4244"/>
              </a:xfrm>
              <a:prstGeom prst="lin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lIns="91431" tIns="45716" rIns="91431" bIns="45716"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ko-KR" altLang="en-US" sz="1400" b="1"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 flipV="1">
                <a:off x="1446470" y="3775069"/>
                <a:ext cx="0" cy="134742"/>
              </a:xfrm>
              <a:prstGeom prst="lin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lIns="91431" tIns="45716" rIns="91431" bIns="45716"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ko-KR" altLang="en-US" sz="1400" b="1"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 flipV="1">
                <a:off x="3883044" y="3770827"/>
                <a:ext cx="0" cy="136863"/>
              </a:xfrm>
              <a:prstGeom prst="lin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lIns="91431" tIns="45716" rIns="91431" bIns="45716"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ko-KR" altLang="en-US" sz="1400" b="1"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 flipV="1">
                <a:off x="6344616" y="3763400"/>
                <a:ext cx="0" cy="136863"/>
              </a:xfrm>
              <a:prstGeom prst="lin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lIns="91431" tIns="45716" rIns="91431" bIns="45716"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ko-KR" altLang="en-US" sz="1400" b="1">
                  <a:latin typeface="HY울릉도M" pitchFamily="18" charset="-127"/>
                  <a:ea typeface="HY울릉도M" pitchFamily="18" charset="-127"/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 flipV="1">
                <a:off x="8783070" y="3775069"/>
                <a:ext cx="0" cy="134742"/>
              </a:xfrm>
              <a:prstGeom prst="line">
                <a:avLst/>
              </a:prstGeom>
              <a:ln>
                <a:solidFill>
                  <a:schemeClr val="bg2">
                    <a:lumMod val="60000"/>
                    <a:lumOff val="40000"/>
                  </a:schemeClr>
                </a:solidFill>
                <a:headEnd/>
                <a:tailEnd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wrap="none" lIns="91431" tIns="45716" rIns="91431" bIns="45716"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ko-KR" altLang="en-US" sz="1400" b="1">
                  <a:latin typeface="HY울릉도M" pitchFamily="18" charset="-127"/>
                  <a:ea typeface="HY울릉도M" pitchFamily="18" charset="-127"/>
                </a:endParaRPr>
              </a:p>
            </p:txBody>
          </p:sp>
        </p:grpSp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1633699" y="3710026"/>
              <a:ext cx="1798091" cy="502892"/>
            </a:xfrm>
            <a:prstGeom prst="ellipse">
              <a:avLst/>
            </a:prstGeom>
            <a:solidFill>
              <a:schemeClr val="accent1"/>
            </a:solidFill>
            <a:ln w="38100" algn="ctr">
              <a:noFill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389" tIns="45694" rIns="91389" bIns="45694" anchor="ctr"/>
            <a:lstStyle/>
            <a:p>
              <a:pPr algn="ctr">
                <a:defRPr/>
              </a:pPr>
              <a:r>
                <a:rPr lang="ko-KR" altLang="en-US" sz="1200" b="1" dirty="0">
                  <a:solidFill>
                    <a:srgbClr val="FFFFFF"/>
                  </a:solidFill>
                  <a:latin typeface="휴먼모음T" pitchFamily="18" charset="-127"/>
                  <a:ea typeface="휴먼모음T" pitchFamily="18" charset="-127"/>
                </a:rPr>
                <a:t>인력</a:t>
              </a:r>
            </a:p>
            <a:p>
              <a:pPr algn="ctr">
                <a:defRPr/>
              </a:pPr>
              <a:r>
                <a:rPr lang="en-US" altLang="ko-KR" sz="1200" b="1" dirty="0">
                  <a:solidFill>
                    <a:srgbClr val="FFFFFF"/>
                  </a:solidFill>
                  <a:latin typeface="휴먼모음T" pitchFamily="18" charset="-127"/>
                  <a:ea typeface="휴먼모음T" pitchFamily="18" charset="-127"/>
                </a:rPr>
                <a:t>Manpower</a:t>
              </a:r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3474616" y="3733264"/>
              <a:ext cx="1823387" cy="501830"/>
            </a:xfrm>
            <a:prstGeom prst="ellipse">
              <a:avLst/>
            </a:prstGeom>
            <a:solidFill>
              <a:srgbClr val="F79646"/>
            </a:solidFill>
            <a:ln w="38100" algn="ctr">
              <a:noFill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389" tIns="45694" rIns="91389" bIns="45694" anchor="ctr"/>
            <a:lstStyle/>
            <a:p>
              <a:pPr algn="ctr">
                <a:defRPr/>
              </a:pPr>
              <a:r>
                <a:rPr lang="ko-KR" altLang="en-US" sz="1200" b="1" dirty="0">
                  <a:solidFill>
                    <a:srgbClr val="FFFFFF"/>
                  </a:solidFill>
                  <a:latin typeface="휴먼모음T" pitchFamily="18" charset="-127"/>
                  <a:ea typeface="휴먼모음T" pitchFamily="18" charset="-127"/>
                </a:rPr>
                <a:t>저비용</a:t>
              </a:r>
            </a:p>
            <a:p>
              <a:pPr algn="ctr">
                <a:defRPr/>
              </a:pPr>
              <a:r>
                <a:rPr lang="en-US" altLang="ko-KR" sz="1200" b="1" dirty="0">
                  <a:solidFill>
                    <a:srgbClr val="FFFFFF"/>
                  </a:solidFill>
                  <a:latin typeface="휴먼모음T" pitchFamily="18" charset="-127"/>
                  <a:ea typeface="휴먼모음T" pitchFamily="18" charset="-127"/>
                </a:rPr>
                <a:t>Low Cost</a:t>
              </a: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357364" y="3735490"/>
              <a:ext cx="1789660" cy="501830"/>
            </a:xfrm>
            <a:prstGeom prst="ellipse">
              <a:avLst/>
            </a:prstGeom>
            <a:solidFill>
              <a:srgbClr val="4BACC6"/>
            </a:solidFill>
            <a:ln w="38100" algn="ctr">
              <a:noFill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389" tIns="45694" rIns="91389" bIns="45694" anchor="ctr"/>
            <a:lstStyle/>
            <a:p>
              <a:pPr algn="ctr">
                <a:defRPr/>
              </a:pPr>
              <a:r>
                <a:rPr lang="ko-KR" altLang="en-US" sz="1200" b="1" dirty="0">
                  <a:solidFill>
                    <a:srgbClr val="FFFFFF"/>
                  </a:solidFill>
                  <a:latin typeface="휴먼모음T" pitchFamily="18" charset="-127"/>
                  <a:ea typeface="휴먼모음T" pitchFamily="18" charset="-127"/>
                </a:rPr>
                <a:t>최상의 서비스</a:t>
              </a:r>
            </a:p>
            <a:p>
              <a:pPr algn="ctr">
                <a:defRPr/>
              </a:pPr>
              <a:r>
                <a:rPr lang="en-US" altLang="ko-KR" sz="1200" b="1" dirty="0">
                  <a:solidFill>
                    <a:srgbClr val="FFFFFF"/>
                  </a:solidFill>
                  <a:latin typeface="휴먼모음T" pitchFamily="18" charset="-127"/>
                  <a:ea typeface="휴먼모음T" pitchFamily="18" charset="-127"/>
                </a:rPr>
                <a:t>High Quality</a:t>
              </a:r>
            </a:p>
          </p:txBody>
        </p:sp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7201616" y="3735490"/>
              <a:ext cx="1800200" cy="501830"/>
            </a:xfrm>
            <a:prstGeom prst="ellipse">
              <a:avLst/>
            </a:prstGeom>
            <a:solidFill>
              <a:srgbClr val="8064A2"/>
            </a:solidFill>
            <a:ln w="38100" algn="ctr">
              <a:noFill/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389" tIns="45694" rIns="91389" bIns="45694" anchor="ctr"/>
            <a:lstStyle/>
            <a:p>
              <a:pPr algn="ctr">
                <a:defRPr/>
              </a:pPr>
              <a:r>
                <a:rPr lang="ko-KR" altLang="en-US" sz="1200" b="1" dirty="0">
                  <a:solidFill>
                    <a:srgbClr val="FFFFFF"/>
                  </a:solidFill>
                  <a:latin typeface="휴먼모음T" pitchFamily="18" charset="-127"/>
                  <a:ea typeface="휴먼모음T" pitchFamily="18" charset="-127"/>
                </a:rPr>
                <a:t>높은 기술</a:t>
              </a:r>
            </a:p>
            <a:p>
              <a:pPr algn="ctr">
                <a:defRPr/>
              </a:pPr>
              <a:r>
                <a:rPr lang="en-US" altLang="ko-KR" sz="1200" b="1" dirty="0">
                  <a:solidFill>
                    <a:srgbClr val="FFFFFF"/>
                  </a:solidFill>
                  <a:latin typeface="휴먼모음T" pitchFamily="18" charset="-127"/>
                  <a:ea typeface="휴먼모음T" pitchFamily="18" charset="-127"/>
                </a:rPr>
                <a:t>High Technology</a:t>
              </a:r>
            </a:p>
          </p:txBody>
        </p:sp>
      </p:grp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72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2855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건물종합관리</a:t>
              </a:r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II</a:t>
              </a:r>
              <a:endParaRPr lang="ko-KR" altLang="en-US" sz="2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5</a:t>
              </a:r>
            </a:p>
          </p:txBody>
        </p:sp>
      </p:grpSp>
      <p:pic>
        <p:nvPicPr>
          <p:cNvPr id="6" name="Picture 12" descr="EMB000006f852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87" y="1844824"/>
            <a:ext cx="732521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203834" y="4222301"/>
            <a:ext cx="3013047" cy="4308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389" tIns="45694" rIns="91389" bIns="45694">
            <a:spAutoFit/>
          </a:bodyPr>
          <a:lstStyle/>
          <a:p>
            <a:r>
              <a:rPr lang="en-US" altLang="ko-KR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      </a:t>
            </a:r>
            <a:r>
              <a:rPr lang="ko-KR" altLang="en-US" sz="1100" b="1" dirty="0">
                <a:latin typeface="휴먼모음T" pitchFamily="18" charset="-127"/>
                <a:ea typeface="휴먼모음T" pitchFamily="18" charset="-127"/>
              </a:rPr>
              <a:t>건축물의 생애관련 비용구성  </a:t>
            </a:r>
          </a:p>
          <a:p>
            <a:r>
              <a:rPr lang="en-US" altLang="ko-KR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en-US" altLang="ko-KR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itchFamily="18" charset="-127"/>
                <a:ea typeface="휴먼모음T" pitchFamily="18" charset="-127"/>
                <a:hlinkClick r:id="rId4"/>
              </a:rPr>
              <a:t>Japan Management Association</a:t>
            </a:r>
            <a:r>
              <a:rPr lang="en-US" altLang="ko-KR" sz="11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휴먼모음T" pitchFamily="18" charset="-127"/>
                <a:ea typeface="휴먼모음T" pitchFamily="18" charset="-127"/>
              </a:rPr>
              <a:t> )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857224" y="1357298"/>
            <a:ext cx="7342657" cy="33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/>
            <a:r>
              <a:rPr lang="en-US" altLang="ko-KR" b="1" dirty="0">
                <a:solidFill>
                  <a:srgbClr val="0066CC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b="1" dirty="0">
                <a:solidFill>
                  <a:srgbClr val="0066CC"/>
                </a:solidFill>
                <a:latin typeface="HY울릉도M" pitchFamily="18" charset="-127"/>
                <a:ea typeface="HY울릉도M" pitchFamily="18" charset="-127"/>
              </a:rPr>
              <a:t>빌딩도 ‘생명</a:t>
            </a:r>
            <a:r>
              <a:rPr lang="en-US" altLang="ko-KR" b="1" dirty="0">
                <a:solidFill>
                  <a:srgbClr val="0066CC"/>
                </a:solidFill>
                <a:latin typeface="HY울릉도M" pitchFamily="18" charset="-127"/>
                <a:ea typeface="HY울릉도M" pitchFamily="18" charset="-127"/>
              </a:rPr>
              <a:t>’</a:t>
            </a:r>
            <a:r>
              <a:rPr lang="ko-KR" altLang="en-US" b="1" dirty="0">
                <a:solidFill>
                  <a:srgbClr val="0066CC"/>
                </a:solidFill>
                <a:latin typeface="HY울릉도M" pitchFamily="18" charset="-127"/>
                <a:ea typeface="HY울릉도M" pitchFamily="18" charset="-127"/>
              </a:rPr>
              <a:t>이  있다는 사실을 아십니까 </a:t>
            </a:r>
            <a:r>
              <a:rPr lang="en-US" altLang="ko-KR" b="1" dirty="0">
                <a:solidFill>
                  <a:srgbClr val="0066CC"/>
                </a:solidFill>
                <a:latin typeface="HY울릉도M" pitchFamily="18" charset="-127"/>
                <a:ea typeface="HY울릉도M" pitchFamily="18" charset="-127"/>
              </a:rPr>
              <a:t>?</a:t>
            </a:r>
          </a:p>
        </p:txBody>
      </p:sp>
      <p:sp>
        <p:nvSpPr>
          <p:cNvPr id="9" name="Text Box 25"/>
          <p:cNvSpPr txBox="1">
            <a:spLocks noChangeArrowheads="1"/>
          </p:cNvSpPr>
          <p:nvPr/>
        </p:nvSpPr>
        <p:spPr bwMode="auto">
          <a:xfrm>
            <a:off x="816281" y="4797152"/>
            <a:ext cx="7416824" cy="1152128"/>
          </a:xfrm>
          <a:prstGeom prst="rect">
            <a:avLst/>
          </a:prstGeom>
          <a:noFill/>
          <a:ln w="9525">
            <a:solidFill>
              <a:schemeClr val="tx1"/>
            </a:solidFill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12700">
            <a:bevelT prst="convex"/>
            <a:extrusionClr>
              <a:schemeClr val="accent3">
                <a:lumMod val="5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 anchorCtr="1">
            <a:noAutofit/>
          </a:bodyPr>
          <a:lstStyle/>
          <a:p>
            <a:pPr>
              <a:lnSpc>
                <a:spcPct val="130000"/>
              </a:lnSpc>
            </a:pPr>
            <a:r>
              <a:rPr lang="ko-KR" altLang="en-US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빌딩의 </a:t>
            </a:r>
            <a:r>
              <a:rPr lang="en-US" altLang="ko-KR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Life Cycle Cost</a:t>
            </a:r>
            <a:r>
              <a:rPr lang="ko-KR" altLang="en-US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중 빌딩 운영관리를 위해 소요되는 비용이 무려 </a:t>
            </a:r>
            <a:r>
              <a:rPr lang="en-US" altLang="ko-KR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80% </a:t>
            </a:r>
            <a:r>
              <a:rPr lang="ko-KR" altLang="en-US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이상</a:t>
            </a:r>
            <a:endParaRPr lang="en-US" altLang="ko-KR" sz="12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[</a:t>
            </a:r>
            <a:r>
              <a:rPr lang="ko-KR" altLang="en-US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관리기간</a:t>
            </a:r>
            <a:r>
              <a:rPr lang="en-US" altLang="ko-KR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:40~50</a:t>
            </a:r>
            <a:r>
              <a:rPr lang="ko-KR" altLang="en-US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년</a:t>
            </a:r>
            <a:r>
              <a:rPr lang="en-US" altLang="ko-KR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]</a:t>
            </a:r>
            <a:r>
              <a:rPr lang="ko-KR" altLang="en-US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을 차지하고 있는 것으로 분석되고 있습니다</a:t>
            </a:r>
            <a:r>
              <a:rPr lang="en-US" altLang="ko-KR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. </a:t>
            </a:r>
          </a:p>
          <a:p>
            <a:pPr>
              <a:lnSpc>
                <a:spcPct val="130000"/>
              </a:lnSpc>
            </a:pPr>
            <a:r>
              <a:rPr lang="ko-KR" altLang="en-US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따라서 빌딩 운영관리 비용을 최적화하고 빌딩 수명과 가치를 극대화하기 위해서는</a:t>
            </a:r>
            <a:endParaRPr lang="en-US" altLang="ko-KR" sz="12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1200" u="sng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(</a:t>
            </a:r>
            <a:r>
              <a:rPr lang="ko-KR" altLang="en-US" sz="1200" u="sng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주</a:t>
            </a:r>
            <a:r>
              <a:rPr lang="en-US" altLang="ko-KR" sz="1200" u="sng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)</a:t>
            </a:r>
            <a:r>
              <a:rPr lang="ko-KR" altLang="en-US" sz="1200" u="sng" dirty="0" err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비엠에스코리아와</a:t>
            </a:r>
            <a:r>
              <a:rPr lang="ko-KR" altLang="en-US" sz="1200" u="sng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 같은 전문업체에 </a:t>
            </a:r>
            <a:r>
              <a:rPr lang="ko-KR" altLang="en-US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의한 효율적인 고품질 관리가 필수적입니다 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72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2855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건물종합관리</a:t>
              </a:r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III</a:t>
              </a:r>
              <a:endParaRPr lang="ko-KR" altLang="en-US" sz="2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5</a:t>
              </a:r>
            </a:p>
          </p:txBody>
        </p:sp>
      </p:grp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57224" y="1285860"/>
            <a:ext cx="7270648" cy="38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/>
            <a:r>
              <a:rPr lang="en-US" altLang="ko-KR" b="1" dirty="0">
                <a:solidFill>
                  <a:srgbClr val="0066CC"/>
                </a:solidFill>
                <a:latin typeface="HY울릉도M" pitchFamily="18" charset="-127"/>
                <a:ea typeface="HY울릉도M" pitchFamily="18" charset="-127"/>
              </a:rPr>
              <a:t>“</a:t>
            </a:r>
            <a:r>
              <a:rPr lang="ko-KR" altLang="en-US" b="1" dirty="0">
                <a:solidFill>
                  <a:srgbClr val="0066CC"/>
                </a:solidFill>
                <a:latin typeface="HY울릉도M" pitchFamily="18" charset="-127"/>
                <a:ea typeface="HY울릉도M" pitchFamily="18" charset="-127"/>
              </a:rPr>
              <a:t>건물 경영관리와 건물 자산가치의 상관관계”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5404192" y="1789916"/>
            <a:ext cx="2653832" cy="769389"/>
          </a:xfrm>
          <a:prstGeom prst="rect">
            <a:avLst/>
          </a:prstGeom>
          <a:solidFill>
            <a:schemeClr val="tx2">
              <a:lumMod val="60000"/>
              <a:lumOff val="40000"/>
              <a:alpha val="30196"/>
            </a:schemeClr>
          </a:solidFill>
          <a:ln w="381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100" dirty="0">
                <a:latin typeface="HY울릉도M" pitchFamily="18" charset="-127"/>
                <a:ea typeface="HY울릉도M" pitchFamily="18" charset="-127"/>
              </a:rPr>
              <a:t>▷운영관리 비용의 최적화</a:t>
            </a:r>
          </a:p>
          <a:p>
            <a:pPr>
              <a:spcBef>
                <a:spcPct val="50000"/>
              </a:spcBef>
            </a:pPr>
            <a:r>
              <a:rPr lang="ko-KR" altLang="en-US" sz="1100" dirty="0">
                <a:latin typeface="HY울릉도M" pitchFamily="18" charset="-127"/>
                <a:ea typeface="HY울릉도M" pitchFamily="18" charset="-127"/>
              </a:rPr>
              <a:t>▷빌딩수명</a:t>
            </a:r>
            <a:r>
              <a:rPr lang="en-US" altLang="ko-KR" sz="1100" dirty="0"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z="1100" dirty="0">
                <a:latin typeface="HY울릉도M" pitchFamily="18" charset="-127"/>
                <a:ea typeface="HY울릉도M" pitchFamily="18" charset="-127"/>
              </a:rPr>
              <a:t>가치극대화</a:t>
            </a:r>
          </a:p>
          <a:p>
            <a:pPr>
              <a:spcBef>
                <a:spcPct val="50000"/>
              </a:spcBef>
            </a:pPr>
            <a:r>
              <a:rPr lang="ko-KR" altLang="en-US" sz="1100" dirty="0">
                <a:latin typeface="HY울릉도M" pitchFamily="18" charset="-127"/>
                <a:ea typeface="HY울릉도M" pitchFamily="18" charset="-127"/>
              </a:rPr>
              <a:t>▷</a:t>
            </a:r>
            <a:r>
              <a:rPr lang="ko-KR" altLang="en-US" sz="1100" dirty="0" err="1">
                <a:latin typeface="HY울릉도M" pitchFamily="18" charset="-127"/>
                <a:ea typeface="HY울릉도M" pitchFamily="18" charset="-127"/>
              </a:rPr>
              <a:t>입주민</a:t>
            </a:r>
            <a:r>
              <a:rPr lang="ko-KR" altLang="en-US" sz="1100" dirty="0">
                <a:latin typeface="HY울릉도M" pitchFamily="18" charset="-127"/>
                <a:ea typeface="HY울릉도M" pitchFamily="18" charset="-127"/>
              </a:rPr>
              <a:t> 가치 극대화</a:t>
            </a: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5393728" y="2660798"/>
            <a:ext cx="2653832" cy="769389"/>
          </a:xfrm>
          <a:prstGeom prst="rect">
            <a:avLst/>
          </a:prstGeom>
          <a:solidFill>
            <a:schemeClr val="tx2">
              <a:lumMod val="60000"/>
              <a:lumOff val="40000"/>
              <a:alpha val="30196"/>
            </a:schemeClr>
          </a:solidFill>
          <a:ln w="381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389" tIns="45694" rIns="91389" bIns="45694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100" dirty="0">
                <a:latin typeface="HY울릉도M" pitchFamily="18" charset="-127"/>
                <a:ea typeface="HY울릉도M" pitchFamily="18" charset="-127"/>
              </a:rPr>
              <a:t>▷장기적 고비용 운영관리</a:t>
            </a:r>
          </a:p>
          <a:p>
            <a:pPr>
              <a:spcBef>
                <a:spcPct val="50000"/>
              </a:spcBef>
            </a:pPr>
            <a:r>
              <a:rPr lang="ko-KR" altLang="en-US" sz="1100" dirty="0">
                <a:latin typeface="HY울릉도M" pitchFamily="18" charset="-127"/>
                <a:ea typeface="HY울릉도M" pitchFamily="18" charset="-127"/>
              </a:rPr>
              <a:t>▷ 빌딩 수명 단축</a:t>
            </a:r>
          </a:p>
          <a:p>
            <a:pPr>
              <a:spcBef>
                <a:spcPct val="50000"/>
              </a:spcBef>
            </a:pPr>
            <a:r>
              <a:rPr lang="ko-KR" altLang="en-US" sz="1100" dirty="0">
                <a:latin typeface="HY울릉도M" pitchFamily="18" charset="-127"/>
                <a:ea typeface="HY울릉도M" pitchFamily="18" charset="-127"/>
              </a:rPr>
              <a:t>▷ 빌딩 가치 저하</a:t>
            </a:r>
          </a:p>
        </p:txBody>
      </p:sp>
      <p:grpSp>
        <p:nvGrpSpPr>
          <p:cNvPr id="9" name="그룹 70"/>
          <p:cNvGrpSpPr/>
          <p:nvPr/>
        </p:nvGrpSpPr>
        <p:grpSpPr>
          <a:xfrm>
            <a:off x="1001240" y="1933932"/>
            <a:ext cx="4434789" cy="1849689"/>
            <a:chOff x="801266" y="3186584"/>
            <a:chExt cx="3704506" cy="2767683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843583" y="5552530"/>
              <a:ext cx="3367087" cy="1587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ko-KR" altLang="en-US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 flipV="1">
              <a:off x="1894508" y="3220492"/>
              <a:ext cx="22324" cy="2342356"/>
            </a:xfrm>
            <a:prstGeom prst="line">
              <a:avLst/>
            </a:prstGeom>
            <a:noFill/>
            <a:ln w="19050">
              <a:solidFill>
                <a:srgbClr val="B2B2B2"/>
              </a:solidFill>
              <a:prstDash val="dash"/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H="1">
              <a:off x="1067420" y="3957092"/>
              <a:ext cx="825500" cy="1555750"/>
            </a:xfrm>
            <a:prstGeom prst="line">
              <a:avLst/>
            </a:prstGeom>
            <a:noFill/>
            <a:ln w="19050">
              <a:solidFill>
                <a:srgbClr val="C6621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1892920" y="3186584"/>
              <a:ext cx="1824112" cy="770508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892920" y="3957092"/>
              <a:ext cx="1824112" cy="669652"/>
            </a:xfrm>
            <a:prstGeom prst="line">
              <a:avLst/>
            </a:prstGeom>
            <a:noFill/>
            <a:ln w="19050">
              <a:solidFill>
                <a:srgbClr val="A368C8"/>
              </a:solidFill>
              <a:round/>
              <a:headEnd/>
              <a:tailEnd type="triangle" w="med" len="med"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ko-KR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137256" y="3191917"/>
              <a:ext cx="1570038" cy="39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3" tIns="45711" rIns="91423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1100" b="1" dirty="0">
                  <a:latin typeface="HY울릉도M" pitchFamily="18" charset="-127"/>
                  <a:ea typeface="HY울릉도M" pitchFamily="18" charset="-127"/>
                </a:rPr>
                <a:t>빌딩가치 일반곡선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801266" y="5562848"/>
              <a:ext cx="971550" cy="39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3" tIns="45711" rIns="91423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1100" b="1" dirty="0">
                  <a:latin typeface="HY울릉도M" pitchFamily="18" charset="-127"/>
                  <a:ea typeface="HY울릉도M" pitchFamily="18" charset="-127"/>
                </a:rPr>
                <a:t>설계</a:t>
              </a:r>
              <a:r>
                <a:rPr lang="en-US" altLang="ko-KR" sz="1100" b="1" dirty="0">
                  <a:latin typeface="HY울릉도M" pitchFamily="18" charset="-127"/>
                  <a:ea typeface="HY울릉도M" pitchFamily="18" charset="-127"/>
                </a:rPr>
                <a:t>/</a:t>
              </a:r>
              <a:r>
                <a:rPr lang="ko-KR" altLang="en-US" sz="1100" b="1" dirty="0">
                  <a:latin typeface="HY울릉도M" pitchFamily="18" charset="-127"/>
                  <a:ea typeface="HY울릉도M" pitchFamily="18" charset="-127"/>
                </a:rPr>
                <a:t>건설</a:t>
              </a: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3308797" y="5562848"/>
              <a:ext cx="1196975" cy="39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3" tIns="45711" rIns="91423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1100" b="1" dirty="0">
                  <a:latin typeface="HY울릉도M" pitchFamily="18" charset="-127"/>
                  <a:ea typeface="HY울릉도M" pitchFamily="18" charset="-127"/>
                </a:rPr>
                <a:t>빌딩 경영관리</a:t>
              </a:r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2924944" y="4050680"/>
              <a:ext cx="1198562" cy="39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3" tIns="45711" rIns="91423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1100" b="1" dirty="0">
                  <a:latin typeface="HY울릉도M" pitchFamily="18" charset="-127"/>
                  <a:ea typeface="HY울릉도M" pitchFamily="18" charset="-127"/>
                </a:rPr>
                <a:t>불량</a:t>
              </a:r>
              <a:r>
                <a:rPr lang="en-US" altLang="ko-KR" sz="1100" b="1" dirty="0">
                  <a:latin typeface="HY울릉도M" pitchFamily="18" charset="-127"/>
                  <a:ea typeface="HY울릉도M" pitchFamily="18" charset="-127"/>
                </a:rPr>
                <a:t>/</a:t>
              </a:r>
              <a:r>
                <a:rPr lang="ko-KR" altLang="en-US" sz="1100" b="1" dirty="0">
                  <a:latin typeface="HY울릉도M" pitchFamily="18" charset="-127"/>
                  <a:ea typeface="HY울릉도M" pitchFamily="18" charset="-127"/>
                </a:rPr>
                <a:t>부실관리</a:t>
              </a: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2924944" y="3407407"/>
              <a:ext cx="1198562" cy="39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3" tIns="45711" rIns="91423" bIns="4571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1100" b="1" dirty="0">
                  <a:latin typeface="HY울릉도M" pitchFamily="18" charset="-127"/>
                  <a:ea typeface="HY울릉도M" pitchFamily="18" charset="-127"/>
                </a:rPr>
                <a:t>고품질관리</a:t>
              </a:r>
            </a:p>
          </p:txBody>
        </p:sp>
        <p:sp>
          <p:nvSpPr>
            <p:cNvPr id="20" name="오른쪽 화살표 19"/>
            <p:cNvSpPr>
              <a:spLocks noChangeArrowheads="1"/>
            </p:cNvSpPr>
            <p:nvPr/>
          </p:nvSpPr>
          <p:spPr bwMode="auto">
            <a:xfrm>
              <a:off x="4043320" y="3374501"/>
              <a:ext cx="288032" cy="337120"/>
            </a:xfrm>
            <a:prstGeom prst="rightArrow">
              <a:avLst>
                <a:gd name="adj1" fmla="val 50000"/>
                <a:gd name="adj2" fmla="val 61627"/>
              </a:avLst>
            </a:prstGeom>
            <a:solidFill>
              <a:srgbClr val="FF0000"/>
            </a:solidFill>
            <a:ln w="38100" algn="ctr">
              <a:noFill/>
              <a:miter lim="800000"/>
              <a:headEnd/>
              <a:tailEnd/>
            </a:ln>
          </p:spPr>
          <p:txBody>
            <a:bodyPr lIns="91406" tIns="45703" rIns="91406" bIns="45703" anchor="ctr"/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400" b="1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오른쪽 화살표 20"/>
            <p:cNvSpPr>
              <a:spLocks noChangeArrowheads="1"/>
            </p:cNvSpPr>
            <p:nvPr/>
          </p:nvSpPr>
          <p:spPr bwMode="auto">
            <a:xfrm>
              <a:off x="4043320" y="4655548"/>
              <a:ext cx="288032" cy="337120"/>
            </a:xfrm>
            <a:prstGeom prst="rightArrow">
              <a:avLst>
                <a:gd name="adj1" fmla="val 50000"/>
                <a:gd name="adj2" fmla="val 61627"/>
              </a:avLst>
            </a:prstGeom>
            <a:solidFill>
              <a:srgbClr val="FC1021"/>
            </a:solidFill>
            <a:ln w="38100" algn="ctr">
              <a:noFill/>
              <a:miter lim="800000"/>
              <a:headEnd/>
              <a:tailEnd/>
            </a:ln>
          </p:spPr>
          <p:txBody>
            <a:bodyPr lIns="91406" tIns="45703" rIns="91406" bIns="45703" anchor="ctr"/>
            <a:lstStyle/>
            <a:p>
              <a:pPr algn="ctr">
                <a:spcBef>
                  <a:spcPct val="50000"/>
                </a:spcBef>
                <a:defRPr/>
              </a:pPr>
              <a:endParaRPr lang="ko-KR" altLang="en-US" sz="1400" b="1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" name="그룹 83"/>
          <p:cNvGrpSpPr/>
          <p:nvPr/>
        </p:nvGrpSpPr>
        <p:grpSpPr>
          <a:xfrm>
            <a:off x="1912836" y="3960722"/>
            <a:ext cx="5118868" cy="548398"/>
            <a:chOff x="2586012" y="4006490"/>
            <a:chExt cx="5118868" cy="548398"/>
          </a:xfrm>
        </p:grpSpPr>
        <p:sp>
          <p:nvSpPr>
            <p:cNvPr id="23" name="Rectangle 49"/>
            <p:cNvSpPr>
              <a:spLocks noChangeArrowheads="1"/>
            </p:cNvSpPr>
            <p:nvPr/>
          </p:nvSpPr>
          <p:spPr bwMode="auto">
            <a:xfrm>
              <a:off x="3690640" y="4247111"/>
              <a:ext cx="40142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ko-KR" altLang="en-US" sz="1400" dirty="0">
                  <a:solidFill>
                    <a:srgbClr val="C66210"/>
                  </a:solidFill>
                  <a:latin typeface="HY목판L" pitchFamily="18" charset="-127"/>
                  <a:ea typeface="HY목판L" pitchFamily="18" charset="-127"/>
                </a:rPr>
                <a:t>불량</a:t>
              </a:r>
              <a:r>
                <a:rPr lang="en-US" altLang="ko-KR" sz="1400" dirty="0">
                  <a:solidFill>
                    <a:srgbClr val="C66210"/>
                  </a:solidFill>
                  <a:latin typeface="HY목판L" pitchFamily="18" charset="-127"/>
                  <a:ea typeface="HY목판L" pitchFamily="18" charset="-127"/>
                </a:rPr>
                <a:t>/</a:t>
              </a:r>
              <a:r>
                <a:rPr lang="ko-KR" altLang="en-US" sz="1400" dirty="0">
                  <a:solidFill>
                    <a:srgbClr val="C66210"/>
                  </a:solidFill>
                  <a:latin typeface="HY목판L" pitchFamily="18" charset="-127"/>
                  <a:ea typeface="HY목판L" pitchFamily="18" charset="-127"/>
                </a:rPr>
                <a:t>부실 시공에 의한 피해보다 더욱 심각함 </a:t>
              </a:r>
              <a:r>
                <a:rPr lang="en-US" altLang="ko-KR" sz="1400" dirty="0">
                  <a:solidFill>
                    <a:srgbClr val="C66210"/>
                  </a:solidFill>
                  <a:latin typeface="HY목판L" pitchFamily="18" charset="-127"/>
                  <a:ea typeface="HY목판L" pitchFamily="18" charset="-127"/>
                </a:rPr>
                <a:t>”</a:t>
              </a:r>
              <a:endParaRPr lang="ko-KR" altLang="en-US" sz="1400" dirty="0">
                <a:solidFill>
                  <a:srgbClr val="C66210"/>
                </a:solidFill>
                <a:latin typeface="HY목판L" pitchFamily="18" charset="-127"/>
                <a:ea typeface="HY목판L" pitchFamily="18" charset="-127"/>
              </a:endParaRPr>
            </a:p>
          </p:txBody>
        </p:sp>
        <p:sp>
          <p:nvSpPr>
            <p:cNvPr id="24" name="Rectangle 50"/>
            <p:cNvSpPr>
              <a:spLocks noChangeArrowheads="1"/>
            </p:cNvSpPr>
            <p:nvPr/>
          </p:nvSpPr>
          <p:spPr bwMode="auto">
            <a:xfrm>
              <a:off x="2586012" y="4006490"/>
              <a:ext cx="299633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>
                  <a:solidFill>
                    <a:srgbClr val="C66210"/>
                  </a:solidFill>
                  <a:latin typeface="HY목판L" pitchFamily="18" charset="-127"/>
                  <a:ea typeface="HY목판L" pitchFamily="18" charset="-127"/>
                </a:rPr>
                <a:t> “ </a:t>
              </a:r>
              <a:r>
                <a:rPr lang="ko-KR" altLang="en-US" sz="1400" dirty="0">
                  <a:solidFill>
                    <a:srgbClr val="C66210"/>
                  </a:solidFill>
                  <a:latin typeface="HY목판L" pitchFamily="18" charset="-127"/>
                  <a:ea typeface="HY목판L" pitchFamily="18" charset="-127"/>
                </a:rPr>
                <a:t>불량</a:t>
              </a:r>
              <a:r>
                <a:rPr lang="en-US" altLang="ko-KR" sz="1400" dirty="0">
                  <a:solidFill>
                    <a:srgbClr val="C66210"/>
                  </a:solidFill>
                  <a:latin typeface="HY목판L" pitchFamily="18" charset="-127"/>
                  <a:ea typeface="HY목판L" pitchFamily="18" charset="-127"/>
                </a:rPr>
                <a:t>/</a:t>
              </a:r>
              <a:r>
                <a:rPr lang="ko-KR" altLang="en-US" sz="1400" dirty="0">
                  <a:solidFill>
                    <a:srgbClr val="C66210"/>
                  </a:solidFill>
                  <a:latin typeface="HY목판L" pitchFamily="18" charset="-127"/>
                  <a:ea typeface="HY목판L" pitchFamily="18" charset="-127"/>
                </a:rPr>
                <a:t>부실 관리에 의한 피해는  </a:t>
              </a:r>
            </a:p>
          </p:txBody>
        </p:sp>
      </p:grp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857224" y="4911317"/>
            <a:ext cx="7344816" cy="1109971"/>
          </a:xfrm>
          <a:prstGeom prst="rect">
            <a:avLst/>
          </a:prstGeom>
          <a:noFill/>
          <a:ln w="9525">
            <a:solidFill>
              <a:schemeClr val="tx1"/>
            </a:solidFill>
            <a:headEnd/>
            <a:tailEnd/>
          </a:ln>
          <a:effectLst/>
          <a:scene3d>
            <a:camera prst="orthographicFront"/>
            <a:lightRig rig="threePt" dir="t"/>
          </a:scene3d>
          <a:sp3d extrusionH="76200" contourW="12700">
            <a:bevelT prst="convex"/>
            <a:extrusionClr>
              <a:schemeClr val="accent3">
                <a:lumMod val="5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 anchorCtr="1"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건물 </a:t>
            </a:r>
            <a:r>
              <a:rPr lang="en-US" altLang="ko-KR" sz="12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Life Cycle Cost </a:t>
            </a:r>
            <a:r>
              <a:rPr lang="ko-KR" altLang="en-US" sz="12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중 운전관리와 보전관리 비용은 각각 </a:t>
            </a:r>
            <a:r>
              <a:rPr lang="en-US" altLang="ko-KR" sz="12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33.0%, 24.2% </a:t>
            </a:r>
            <a:r>
              <a:rPr lang="ko-KR" altLang="en-US" sz="12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로서</a:t>
            </a:r>
            <a:r>
              <a:rPr lang="en-US" altLang="ko-KR" sz="12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무려 </a:t>
            </a:r>
            <a:r>
              <a:rPr lang="en-US" altLang="ko-KR" sz="12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57.2%</a:t>
            </a:r>
            <a:r>
              <a:rPr lang="ko-KR" altLang="en-US" sz="12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를 </a:t>
            </a:r>
            <a:endParaRPr lang="en-US" altLang="ko-KR" sz="12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차지하는 가장 핵심적인 관리비용이라 할 수 있습니다</a:t>
            </a:r>
            <a:r>
              <a:rPr lang="en-US" altLang="ko-KR" sz="12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.  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건물의 자산가치와 직결되는 이 비용은 경영관리에 소요되는 인건비적 비용으로서</a:t>
            </a:r>
            <a:r>
              <a:rPr lang="en-US" altLang="ko-KR" sz="12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2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전문 인력으로 </a:t>
            </a:r>
            <a:endParaRPr lang="en-US" altLang="ko-KR" sz="12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구성된 전문회사에 의한  건물 경영관리야  말로 가치를 극대화하는 첩경이 됩니다</a:t>
            </a:r>
            <a:r>
              <a:rPr lang="en-US" altLang="ko-KR" sz="1200" dirty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. </a:t>
            </a:r>
            <a:endParaRPr lang="ko-KR" altLang="en-US" sz="12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7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2855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건물종합관리</a:t>
              </a:r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IV</a:t>
              </a:r>
              <a:endParaRPr lang="ko-KR" altLang="en-US" sz="2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5</a:t>
              </a: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9646" y="1196752"/>
            <a:ext cx="7565542" cy="5112119"/>
            <a:chOff x="709646" y="1196752"/>
            <a:chExt cx="7565542" cy="5112119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35362" y="1742796"/>
              <a:ext cx="4342099" cy="219396"/>
            </a:xfrm>
            <a:prstGeom prst="rect">
              <a:avLst/>
            </a:prstGeom>
            <a:solidFill>
              <a:srgbClr val="3366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sz="14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행정관리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730660" y="2834267"/>
              <a:ext cx="4342099" cy="219396"/>
            </a:xfrm>
            <a:prstGeom prst="rect">
              <a:avLst/>
            </a:prstGeom>
            <a:solidFill>
              <a:srgbClr val="3366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sz="14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시설관리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730660" y="4002057"/>
              <a:ext cx="4342099" cy="219396"/>
            </a:xfrm>
            <a:prstGeom prst="rect">
              <a:avLst/>
            </a:prstGeom>
            <a:solidFill>
              <a:srgbClr val="3366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sz="14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환경</a:t>
              </a:r>
              <a:r>
                <a:rPr lang="en-US" altLang="ko-KR" sz="14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/</a:t>
              </a:r>
              <a:r>
                <a:rPr lang="ko-KR" altLang="en-US" sz="14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위생관리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09646" y="5151534"/>
              <a:ext cx="4342099" cy="219396"/>
            </a:xfrm>
            <a:prstGeom prst="rect">
              <a:avLst/>
            </a:prstGeom>
            <a:solidFill>
              <a:srgbClr val="3366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sz="14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보안</a:t>
              </a:r>
              <a:r>
                <a:rPr lang="en-US" altLang="ko-KR" sz="14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/</a:t>
              </a:r>
              <a:r>
                <a:rPr lang="ko-KR" altLang="en-US" sz="14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주차관리</a:t>
              </a:r>
            </a:p>
          </p:txBody>
        </p:sp>
        <p:pic>
          <p:nvPicPr>
            <p:cNvPr id="10" name="Picture 8" descr="행정3"/>
            <p:cNvPicPr preferRelativeResize="0">
              <a:picLocks noChangeArrowheads="1"/>
            </p:cNvPicPr>
            <p:nvPr/>
          </p:nvPicPr>
          <p:blipFill>
            <a:blip r:embed="rId3" cstate="print"/>
            <a:srcRect l="4286" t="3111" r="1420" b="3094"/>
            <a:stretch>
              <a:fillRect/>
            </a:stretch>
          </p:blipFill>
          <p:spPr bwMode="auto">
            <a:xfrm>
              <a:off x="738650" y="2013212"/>
              <a:ext cx="1512168" cy="738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9" descr="시설1"/>
            <p:cNvPicPr preferRelativeResize="0"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8070" y="3096040"/>
              <a:ext cx="1511402" cy="797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285188" y="1999902"/>
              <a:ext cx="5978516" cy="87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행정관리는 계획적이고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합리적이며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공정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투명하여야 합니다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. 3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公”의 원칙 즉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공평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,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공개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,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공리의 원칙에 입각하여 건물의 합리적인 관리비 산정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부과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징수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입주자 관리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위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.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수탁업체 관리 등 건물관리에 관련된 모든 행정업무를 최소의 비용으로 관리운영을 극대화하여 건물주와 입주자에게 최상의 이익을 제공하기 위해 최선을 다하고 있습니다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.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285187" y="3122123"/>
              <a:ext cx="5990001" cy="87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11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기존의 단순한 유지보수 차원이 아닌 효율적이고 체계화된 관리기법을 통하여 건물의 각종 시설물을 유지</a:t>
              </a:r>
              <a:r>
                <a:rPr lang="en-US" altLang="ko-KR" sz="11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.</a:t>
              </a:r>
              <a:r>
                <a:rPr lang="ko-KR" altLang="en-US" sz="11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보수</a:t>
              </a:r>
              <a:r>
                <a:rPr lang="en-US" altLang="ko-KR" sz="11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,</a:t>
              </a:r>
              <a:r>
                <a:rPr lang="ko-KR" altLang="en-US" sz="11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관리하여 장기적으로 시설관리 비용을 절감시키고 장비수명을 연장관리 하는 철저한 자산관리적인 서비스를 제공하며 또한 안전교육</a:t>
              </a:r>
              <a:r>
                <a:rPr lang="en-US" altLang="ko-KR" sz="11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,</a:t>
              </a:r>
              <a:r>
                <a:rPr lang="ko-KR" altLang="en-US" sz="11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예방교육</a:t>
              </a:r>
              <a:r>
                <a:rPr lang="en-US" altLang="ko-KR" sz="11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11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비상상태교육 및 최신 선진기술 교육에 이르기까지 전문적인 훈련을 통하여 고객만족에 최선을 다하고 있습니다</a:t>
              </a:r>
              <a:r>
                <a:rPr lang="en-US" altLang="ko-KR" sz="11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.</a:t>
              </a:r>
            </a:p>
          </p:txBody>
        </p:sp>
        <p:pic>
          <p:nvPicPr>
            <p:cNvPr id="14" name="Picture 12"/>
            <p:cNvPicPr preferRelativeResize="0">
              <a:picLocks noChangeArrowheads="1"/>
            </p:cNvPicPr>
            <p:nvPr/>
          </p:nvPicPr>
          <p:blipFill>
            <a:blip r:embed="rId5" cstate="print"/>
            <a:srcRect l="-1170"/>
            <a:stretch>
              <a:fillRect/>
            </a:stretch>
          </p:blipFill>
          <p:spPr bwMode="auto">
            <a:xfrm>
              <a:off x="714348" y="4265037"/>
              <a:ext cx="1512168" cy="786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298524" y="4266156"/>
              <a:ext cx="5916814" cy="87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빌딩의 환경위생은 인간의 생활과 건강유지에 있어서 가장  중요한 요소이며 빌딩도 때로는 호흡이 곤란하여 땀을 흘리고 열이 나며 신음합니다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. 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건물 내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,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외부 및 부대시설을 항상 청결한  상태로 유지함은 물론 건물의 수명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(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물리적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,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경제적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,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기능적 내용연수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)</a:t>
              </a:r>
              <a:r>
                <a:rPr lang="ko-KR" altLang="en-US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을 연장시키기 위함에 목적을 두어 아름답고 쾌적한빌딩 환경을 연출하기 위하여 최선을 다하고 있습니다</a:t>
              </a:r>
              <a:r>
                <a:rPr lang="en-US" altLang="ko-KR" sz="1100" dirty="0">
                  <a:solidFill>
                    <a:srgbClr val="EAB200"/>
                  </a:solidFill>
                  <a:latin typeface="HY울릉도M" pitchFamily="18" charset="-127"/>
                  <a:ea typeface="HY울릉도M" pitchFamily="18" charset="-127"/>
                </a:rPr>
                <a:t>. 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287349" y="5431534"/>
              <a:ext cx="5987839" cy="87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11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모든 방문고객에게 자유롭고</a:t>
              </a:r>
              <a:r>
                <a:rPr lang="en-US" altLang="ko-KR" sz="11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11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편안하며 안전한 분위기를 느낄 수 있게 함은 물론 각종 안전사고 예방 및 관련된 기밀의 보안유지에 만전을 기하여 화재예방</a:t>
              </a:r>
              <a:r>
                <a:rPr lang="en-US" altLang="ko-KR" sz="11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, </a:t>
              </a:r>
              <a:r>
                <a:rPr lang="ko-KR" altLang="en-US" sz="11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시설물 보존 등의 기본업무를 충실히 수행하는 체계적인 관리로 고객의 안전사고 발생을 극</a:t>
              </a:r>
            </a:p>
            <a:p>
              <a:pPr>
                <a:defRPr/>
              </a:pPr>
              <a:r>
                <a:rPr lang="ko-KR" altLang="en-US" sz="11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소화하며 효율적 관리에 의한 경비절감 등 고객만족에 최선을 다하고 있습니다</a:t>
              </a:r>
              <a:r>
                <a:rPr lang="en-US" altLang="ko-KR" sz="1100" dirty="0">
                  <a:solidFill>
                    <a:srgbClr val="0066CC"/>
                  </a:solidFill>
                  <a:latin typeface="HY울릉도M" pitchFamily="18" charset="-127"/>
                  <a:ea typeface="HY울릉도M" pitchFamily="18" charset="-127"/>
                </a:rPr>
                <a:t>. </a:t>
              </a:r>
            </a:p>
          </p:txBody>
        </p:sp>
        <p:pic>
          <p:nvPicPr>
            <p:cNvPr id="17" name="Picture 15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4348" y="5426716"/>
              <a:ext cx="1512168" cy="773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38650" y="1196752"/>
              <a:ext cx="7525054" cy="400110"/>
            </a:xfrm>
            <a:prstGeom prst="rect">
              <a:avLst/>
            </a:pr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Business Field</a:t>
              </a:r>
              <a:endParaRPr lang="ko-KR" altLang="en-US" sz="2000" dirty="0"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</p:grpSp>
      <p:pic>
        <p:nvPicPr>
          <p:cNvPr id="22" name="그림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7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2855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건물종합관리</a:t>
              </a:r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V</a:t>
              </a:r>
              <a:endParaRPr lang="ko-KR" altLang="en-US" sz="2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5</a:t>
              </a:r>
            </a:p>
          </p:txBody>
        </p:sp>
      </p:grp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718838" y="1647811"/>
            <a:ext cx="1723702" cy="784659"/>
          </a:xfrm>
          <a:prstGeom prst="rect">
            <a:avLst/>
          </a:prstGeom>
          <a:solidFill>
            <a:srgbClr val="666699">
              <a:alpha val="20000"/>
            </a:srgbClr>
          </a:solidFill>
          <a:ln w="6350" algn="ctr">
            <a:solidFill>
              <a:srgbClr val="D3D3D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31" tIns="45716" rIns="91431" bIns="45716" anchor="ctr"/>
          <a:lstStyle/>
          <a:p>
            <a:pPr algn="ctr"/>
            <a:r>
              <a:rPr lang="ko-KR" altLang="en-US" sz="1400" dirty="0">
                <a:latin typeface="HY울릉도B" pitchFamily="18" charset="-127"/>
                <a:ea typeface="HY울릉도B" pitchFamily="18" charset="-127"/>
              </a:rPr>
              <a:t>관리자세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718840" y="2501222"/>
            <a:ext cx="1723700" cy="1362655"/>
          </a:xfrm>
          <a:prstGeom prst="rect">
            <a:avLst/>
          </a:prstGeom>
          <a:solidFill>
            <a:srgbClr val="666699">
              <a:alpha val="20000"/>
            </a:srgbClr>
          </a:solidFill>
          <a:ln w="6350" algn="ctr">
            <a:solidFill>
              <a:srgbClr val="D3D3D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31" tIns="45716" rIns="91431" bIns="45716" anchor="ctr"/>
          <a:lstStyle/>
          <a:p>
            <a:pPr algn="ctr"/>
            <a:r>
              <a:rPr lang="ko-KR" altLang="en-US" sz="1400" dirty="0">
                <a:latin typeface="HY울릉도B" pitchFamily="18" charset="-127"/>
                <a:ea typeface="HY울릉도B" pitchFamily="18" charset="-127"/>
              </a:rPr>
              <a:t>인력관리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718840" y="3941382"/>
            <a:ext cx="1723700" cy="1036093"/>
          </a:xfrm>
          <a:prstGeom prst="rect">
            <a:avLst/>
          </a:prstGeom>
          <a:solidFill>
            <a:srgbClr val="666699">
              <a:alpha val="20000"/>
            </a:srgbClr>
          </a:solidFill>
          <a:ln w="6350" algn="ctr">
            <a:solidFill>
              <a:srgbClr val="D3D3D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31" tIns="45716" rIns="91431" bIns="45716" anchor="ctr"/>
          <a:lstStyle/>
          <a:p>
            <a:pPr algn="ctr"/>
            <a:r>
              <a:rPr lang="ko-KR" altLang="en-US" sz="1400" dirty="0">
                <a:latin typeface="HY울릉도B" pitchFamily="18" charset="-127"/>
                <a:ea typeface="HY울릉도B" pitchFamily="18" charset="-127"/>
              </a:rPr>
              <a:t>관리비용의 </a:t>
            </a:r>
            <a:endParaRPr lang="en-US" altLang="ko-KR" sz="1400" dirty="0">
              <a:latin typeface="HY울릉도B" pitchFamily="18" charset="-127"/>
              <a:ea typeface="HY울릉도B" pitchFamily="18" charset="-127"/>
            </a:endParaRPr>
          </a:p>
          <a:p>
            <a:pPr algn="ctr"/>
            <a:r>
              <a:rPr lang="ko-KR" altLang="en-US" sz="1400" dirty="0">
                <a:latin typeface="HY울릉도B" pitchFamily="18" charset="-127"/>
                <a:ea typeface="HY울릉도B" pitchFamily="18" charset="-127"/>
              </a:rPr>
              <a:t>절감</a:t>
            </a: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718840" y="5061706"/>
            <a:ext cx="1723700" cy="864170"/>
          </a:xfrm>
          <a:prstGeom prst="rect">
            <a:avLst/>
          </a:prstGeom>
          <a:solidFill>
            <a:srgbClr val="666699">
              <a:alpha val="20000"/>
            </a:srgbClr>
          </a:solidFill>
          <a:ln w="6350" algn="ctr">
            <a:solidFill>
              <a:srgbClr val="D3D3D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31" tIns="45716" rIns="91431" bIns="45716" anchor="ctr"/>
          <a:lstStyle/>
          <a:p>
            <a:pPr algn="ctr"/>
            <a:r>
              <a:rPr lang="ko-KR" altLang="en-US" sz="1400" dirty="0">
                <a:latin typeface="HY울릉도B" pitchFamily="18" charset="-127"/>
                <a:ea typeface="HY울릉도B" pitchFamily="18" charset="-127"/>
              </a:rPr>
              <a:t>안전관리</a:t>
            </a: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2521183" y="1644628"/>
            <a:ext cx="5826014" cy="784659"/>
          </a:xfrm>
          <a:prstGeom prst="rect">
            <a:avLst/>
          </a:prstGeom>
          <a:solidFill>
            <a:srgbClr val="666699">
              <a:alpha val="20000"/>
            </a:srgbClr>
          </a:solidFill>
          <a:ln w="6350" algn="ctr">
            <a:solidFill>
              <a:srgbClr val="D3D3D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31" tIns="0" rIns="91431" bIns="0" anchor="ctr"/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실명제 관리를 통한 철저한 책임의식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주인의식으로 적극적이고 능동적인 업무수행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고객감동의 서비스 정신</a:t>
            </a: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2521183" y="2503342"/>
            <a:ext cx="5826014" cy="1366031"/>
          </a:xfrm>
          <a:prstGeom prst="rect">
            <a:avLst/>
          </a:prstGeom>
          <a:solidFill>
            <a:srgbClr val="666699">
              <a:alpha val="20000"/>
            </a:srgbClr>
          </a:solidFill>
          <a:ln w="6350" algn="ctr">
            <a:solidFill>
              <a:srgbClr val="D3D3D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31" tIns="45716" rIns="91431" bIns="45716" anchor="ctr"/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현장에 가장 적절한 관리요원 책정 및 배치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능률적인 업무수행 능력 배양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지속적인 전문교육 실시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예절</a:t>
            </a: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 정신교육을 통한 서비스 정신 함양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근속상</a:t>
            </a: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모범사원 표창 수여 등으로 소속감과</a:t>
            </a: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근무의욕 향상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2521183" y="5063050"/>
            <a:ext cx="5826014" cy="862752"/>
          </a:xfrm>
          <a:prstGeom prst="rect">
            <a:avLst/>
          </a:prstGeom>
          <a:solidFill>
            <a:srgbClr val="666699">
              <a:alpha val="20000"/>
            </a:srgbClr>
          </a:solidFill>
          <a:ln w="6350" algn="ctr">
            <a:solidFill>
              <a:srgbClr val="D3D3D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31" tIns="45716" rIns="91431" bIns="45716" anchor="ctr"/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데이터화를 통한 사전 예방관리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점검반의 점검일지 및 조치 결과 문서 작성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정기적인 교육을 통한 안전의식 생활화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521183" y="3942444"/>
            <a:ext cx="5826014" cy="1034390"/>
          </a:xfrm>
          <a:prstGeom prst="rect">
            <a:avLst/>
          </a:prstGeom>
          <a:solidFill>
            <a:srgbClr val="666699">
              <a:alpha val="20000"/>
            </a:srgbClr>
          </a:solidFill>
          <a:ln w="6350" algn="ctr">
            <a:solidFill>
              <a:srgbClr val="D3D3D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31" tIns="45716" rIns="91431" bIns="45716" anchor="ctr"/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현장의 특성을 조사 및 자료의 데이터화를 통한</a:t>
            </a: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낭비요인 제거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관리요원의 근검절약 정신 배양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altLang="ko-KR" sz="1200" dirty="0">
                <a:latin typeface="HY울릉도M" pitchFamily="18" charset="-127"/>
                <a:ea typeface="HY울릉도M" pitchFamily="18" charset="-127"/>
              </a:rPr>
              <a:t>- </a:t>
            </a:r>
            <a:r>
              <a:rPr lang="ko-KR" altLang="en-US" sz="1200" dirty="0">
                <a:latin typeface="HY울릉도M" pitchFamily="18" charset="-127"/>
                <a:ea typeface="HY울릉도M" pitchFamily="18" charset="-127"/>
              </a:rPr>
              <a:t>공급업체의 직접적인 계약체결에 의한 물품 구입비 절감</a:t>
            </a: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714348" y="1259635"/>
            <a:ext cx="7632848" cy="3849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/>
            <a:r>
              <a:rPr lang="en-US" altLang="ko-KR" sz="1300" dirty="0">
                <a:solidFill>
                  <a:srgbClr val="0066CC"/>
                </a:solidFill>
                <a:latin typeface="HY울릉도M" pitchFamily="18" charset="-127"/>
                <a:ea typeface="HY울릉도M" pitchFamily="18" charset="-127"/>
              </a:rPr>
              <a:t>“</a:t>
            </a:r>
            <a:r>
              <a:rPr lang="ko-KR" altLang="en-US" sz="1300" dirty="0">
                <a:solidFill>
                  <a:srgbClr val="0066CC"/>
                </a:solidFill>
                <a:latin typeface="HY울릉도M" pitchFamily="18" charset="-127"/>
                <a:ea typeface="HY울릉도M" pitchFamily="18" charset="-127"/>
              </a:rPr>
              <a:t>경제성의 원리”</a:t>
            </a:r>
            <a:r>
              <a:rPr lang="en-US" altLang="ko-KR" sz="1300" dirty="0">
                <a:solidFill>
                  <a:srgbClr val="0066CC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300" dirty="0">
                <a:solidFill>
                  <a:srgbClr val="0066CC"/>
                </a:solidFill>
                <a:latin typeface="HY울릉도M" pitchFamily="18" charset="-127"/>
                <a:ea typeface="HY울릉도M" pitchFamily="18" charset="-127"/>
              </a:rPr>
              <a:t>안정성의 원리”</a:t>
            </a:r>
            <a:r>
              <a:rPr lang="en-US" altLang="ko-KR" sz="1300" dirty="0">
                <a:solidFill>
                  <a:srgbClr val="0066CC"/>
                </a:solidFill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sz="1300" dirty="0">
                <a:solidFill>
                  <a:srgbClr val="0066CC"/>
                </a:solidFill>
                <a:latin typeface="HY울릉도M" pitchFamily="18" charset="-127"/>
                <a:ea typeface="HY울릉도M" pitchFamily="18" charset="-127"/>
              </a:rPr>
              <a:t>쾌적성의 원리”에 입각하여  최대의 부가가치를 창출하겠습니다 </a:t>
            </a:r>
            <a:r>
              <a:rPr lang="en-US" altLang="ko-KR" sz="1300" dirty="0">
                <a:solidFill>
                  <a:srgbClr val="0066CC"/>
                </a:solidFill>
                <a:latin typeface="HY울릉도M" pitchFamily="18" charset="-127"/>
                <a:ea typeface="HY울릉도M" pitchFamily="18" charset="-127"/>
              </a:rPr>
              <a:t>.</a:t>
            </a:r>
            <a:endParaRPr lang="ko-KR" altLang="en-US" sz="1300" dirty="0">
              <a:solidFill>
                <a:srgbClr val="0066CC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  <p:grpSp>
        <p:nvGrpSpPr>
          <p:cNvPr id="3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380591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관리현황</a:t>
              </a:r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I</a:t>
              </a:r>
              <a:r>
                <a:rPr lang="en-US" altLang="ko-KR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(</a:t>
              </a:r>
              <a:r>
                <a:rPr lang="ko-KR" altLang="en-US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복합건물</a:t>
              </a:r>
              <a:r>
                <a:rPr lang="en-US" altLang="ko-KR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/</a:t>
              </a:r>
              <a:r>
                <a:rPr lang="ko-KR" altLang="en-US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판매시설</a:t>
              </a:r>
              <a:r>
                <a:rPr lang="en-US" altLang="ko-KR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)</a:t>
              </a:r>
              <a:endParaRPr lang="ko-KR" altLang="en-US" sz="2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6</a:t>
              </a:r>
            </a:p>
          </p:txBody>
        </p:sp>
      </p:grp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464763"/>
              </p:ext>
            </p:extLst>
          </p:nvPr>
        </p:nvGraphicFramePr>
        <p:xfrm>
          <a:off x="428596" y="1340768"/>
          <a:ext cx="8136893" cy="4320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0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05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9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899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99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16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lt"/>
                        </a:rPr>
                        <a:t>구분</a:t>
                      </a:r>
                      <a:endParaRPr lang="ko-KR" altLang="en-US" sz="1200" b="1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lt"/>
                        </a:rPr>
                        <a:t>건물명</a:t>
                      </a:r>
                      <a:endParaRPr lang="ko-KR" altLang="en-US" sz="1200" b="1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lt"/>
                        </a:rPr>
                        <a:t>용도</a:t>
                      </a:r>
                      <a:endParaRPr lang="ko-KR" altLang="en-US" sz="1200" b="1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lt"/>
                        </a:rPr>
                        <a:t>소재지</a:t>
                      </a:r>
                      <a:endParaRPr lang="ko-KR" altLang="en-US" sz="1200" b="1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lt"/>
                        </a:rPr>
                        <a:t>연면적</a:t>
                      </a:r>
                      <a:endParaRPr lang="ko-KR" altLang="en-US" sz="1200" b="1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lt"/>
                        </a:rPr>
                        <a:t>건축규모</a:t>
                      </a:r>
                      <a:endParaRPr lang="ko-KR" altLang="en-US" sz="1200" b="1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lt"/>
                        </a:rPr>
                        <a:t>관리분야</a:t>
                      </a:r>
                      <a:endParaRPr lang="ko-KR" altLang="en-US" sz="1200" b="1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>
                          <a:latin typeface="+mn-lt"/>
                        </a:rPr>
                        <a:t>인원</a:t>
                      </a:r>
                      <a:endParaRPr lang="ko-KR" altLang="en-US" sz="1200" dirty="0">
                        <a:latin typeface="+mn-lt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+mn-lt"/>
                        </a:rPr>
                        <a:t>1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>
                          <a:latin typeface="+mn-lt"/>
                        </a:rPr>
                        <a:t>센텀임페리얼타워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금융</a:t>
                      </a:r>
                      <a:r>
                        <a:rPr lang="en-US" altLang="ko-KR" sz="1100" dirty="0" smtClean="0">
                          <a:latin typeface="+mn-lt"/>
                        </a:rPr>
                        <a:t>,</a:t>
                      </a:r>
                      <a:r>
                        <a:rPr lang="ko-KR" altLang="en-US" sz="1100" dirty="0" smtClean="0">
                          <a:latin typeface="+mn-lt"/>
                        </a:rPr>
                        <a:t>병원</a:t>
                      </a:r>
                      <a:r>
                        <a:rPr lang="en-US" altLang="ko-KR" sz="1100" dirty="0">
                          <a:latin typeface="+mn-lt"/>
                        </a:rPr>
                        <a:t>,</a:t>
                      </a:r>
                      <a:r>
                        <a:rPr lang="ko-KR" altLang="en-US" sz="1100" dirty="0">
                          <a:latin typeface="+mn-lt"/>
                        </a:rPr>
                        <a:t>업무시설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부산해운대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+mn-lt"/>
                        </a:rPr>
                        <a:t>26,400</a:t>
                      </a:r>
                      <a:r>
                        <a:rPr lang="ko-KR" altLang="en-US" sz="1100" dirty="0">
                          <a:latin typeface="+mn-lt"/>
                        </a:rPr>
                        <a:t>㎡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지하</a:t>
                      </a:r>
                      <a:r>
                        <a:rPr lang="en-US" altLang="ko-KR" sz="1100" dirty="0">
                          <a:latin typeface="+mn-lt"/>
                        </a:rPr>
                        <a:t>6F/</a:t>
                      </a:r>
                      <a:r>
                        <a:rPr lang="ko-KR" altLang="en-US" sz="1100" dirty="0">
                          <a:latin typeface="+mn-lt"/>
                        </a:rPr>
                        <a:t>지상</a:t>
                      </a:r>
                      <a:r>
                        <a:rPr lang="en-US" altLang="ko-KR" sz="1100" dirty="0">
                          <a:latin typeface="+mn-lt"/>
                        </a:rPr>
                        <a:t>15F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건물종합관리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+mn-lt"/>
                        </a:rPr>
                        <a:t>14</a:t>
                      </a:r>
                      <a:r>
                        <a:rPr lang="ko-KR" altLang="en-US" sz="1100" dirty="0">
                          <a:latin typeface="+mn-lt"/>
                        </a:rPr>
                        <a:t>명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+mn-lt"/>
                        </a:rPr>
                        <a:t>2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>
                          <a:latin typeface="+mn-lt"/>
                        </a:rPr>
                        <a:t>오렌지프라자상가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판매 및 업무시설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부산해운대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+mn-lt"/>
                        </a:rPr>
                        <a:t>26,400</a:t>
                      </a:r>
                      <a:r>
                        <a:rPr lang="ko-KR" altLang="en-US" sz="1100" dirty="0">
                          <a:latin typeface="+mn-lt"/>
                        </a:rPr>
                        <a:t>㎡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지하</a:t>
                      </a:r>
                      <a:r>
                        <a:rPr lang="en-US" altLang="ko-KR" sz="1100" dirty="0">
                          <a:latin typeface="+mn-lt"/>
                        </a:rPr>
                        <a:t>3F/</a:t>
                      </a:r>
                      <a:r>
                        <a:rPr lang="ko-KR" altLang="en-US" sz="1100" dirty="0">
                          <a:latin typeface="+mn-lt"/>
                        </a:rPr>
                        <a:t>지상</a:t>
                      </a:r>
                      <a:r>
                        <a:rPr lang="en-US" altLang="ko-KR" sz="1100" dirty="0">
                          <a:latin typeface="+mn-lt"/>
                        </a:rPr>
                        <a:t>6F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건물종합관리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+mn-lt"/>
                        </a:rPr>
                        <a:t>10</a:t>
                      </a:r>
                      <a:r>
                        <a:rPr lang="ko-KR" altLang="en-US" sz="1100" dirty="0">
                          <a:latin typeface="+mn-lt"/>
                        </a:rPr>
                        <a:t>명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+mn-lt"/>
                        </a:rPr>
                        <a:t>3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>
                          <a:latin typeface="+mn-lt"/>
                          <a:ea typeface="+mn-ea"/>
                        </a:rPr>
                        <a:t>스페이스달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판매 및 근린생활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부산</a:t>
                      </a:r>
                      <a:r>
                        <a:rPr lang="ko-KR" altLang="en-US" sz="1100" baseline="0" dirty="0">
                          <a:latin typeface="+mn-lt"/>
                        </a:rPr>
                        <a:t> 해운대구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+mn-lt"/>
                        </a:rPr>
                        <a:t>5,098</a:t>
                      </a:r>
                      <a:r>
                        <a:rPr lang="ko-KR" altLang="en-US" sz="1100" dirty="0">
                          <a:latin typeface="+mn-lt"/>
                        </a:rPr>
                        <a:t>㎡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지하</a:t>
                      </a:r>
                      <a:r>
                        <a:rPr lang="en-US" altLang="ko-KR" sz="1100" dirty="0">
                          <a:latin typeface="+mn-lt"/>
                        </a:rPr>
                        <a:t>1F/</a:t>
                      </a:r>
                      <a:r>
                        <a:rPr lang="ko-KR" altLang="en-US" sz="1100" dirty="0">
                          <a:latin typeface="+mn-lt"/>
                        </a:rPr>
                        <a:t>지상</a:t>
                      </a:r>
                      <a:r>
                        <a:rPr lang="en-US" altLang="ko-KR" sz="1100" dirty="0">
                          <a:latin typeface="+mn-lt"/>
                        </a:rPr>
                        <a:t>3F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건물종합관리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+mn-lt"/>
                        </a:rPr>
                        <a:t>2</a:t>
                      </a:r>
                      <a:r>
                        <a:rPr lang="ko-KR" altLang="en-US" sz="1100" dirty="0">
                          <a:latin typeface="+mn-lt"/>
                        </a:rPr>
                        <a:t>명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+mn-lt"/>
                        </a:rPr>
                        <a:t>4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>
                          <a:latin typeface="+mn-lt"/>
                          <a:ea typeface="+mn-ea"/>
                        </a:rPr>
                        <a:t>어반스테이더시티연산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lt"/>
                          <a:ea typeface="+mn-ea"/>
                        </a:rPr>
                        <a:t>생활형숙박시설</a:t>
                      </a:r>
                      <a:endParaRPr lang="en-US" altLang="ko-KR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lt"/>
                          <a:ea typeface="+mn-ea"/>
                        </a:rPr>
                        <a:t>부산 연제구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+mn-lt"/>
                        </a:rPr>
                        <a:t>7,792.8</a:t>
                      </a:r>
                      <a:r>
                        <a:rPr lang="ko-KR" altLang="en-US" sz="1100" dirty="0">
                          <a:latin typeface="+mn-lt"/>
                        </a:rPr>
                        <a:t>㎡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latin typeface="+mn-lt"/>
                        </a:rPr>
                        <a:t>지하</a:t>
                      </a:r>
                      <a:r>
                        <a:rPr lang="en-US" altLang="ko-KR" sz="1100" dirty="0">
                          <a:latin typeface="+mn-lt"/>
                        </a:rPr>
                        <a:t>1F/</a:t>
                      </a:r>
                      <a:r>
                        <a:rPr lang="ko-KR" altLang="en-US" sz="1100" dirty="0">
                          <a:latin typeface="+mn-lt"/>
                        </a:rPr>
                        <a:t>지상</a:t>
                      </a:r>
                      <a:r>
                        <a:rPr lang="en-US" altLang="ko-KR" sz="1100" dirty="0">
                          <a:latin typeface="+mn-lt"/>
                        </a:rPr>
                        <a:t>23F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lt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lt"/>
                          <a:ea typeface="+mn-ea"/>
                        </a:rPr>
                        <a:t>5</a:t>
                      </a:r>
                      <a:r>
                        <a:rPr lang="ko-KR" altLang="en-US" sz="1100" b="0" dirty="0">
                          <a:latin typeface="+mn-lt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lt"/>
                          <a:ea typeface="+mn-ea"/>
                        </a:rPr>
                        <a:t>5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lt"/>
                          <a:ea typeface="+mn-ea"/>
                        </a:rPr>
                        <a:t>강림빌딩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lt"/>
                          <a:ea typeface="+mn-ea"/>
                        </a:rPr>
                        <a:t>판매시설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lt"/>
                          <a:ea typeface="+mn-ea"/>
                        </a:rPr>
                        <a:t>부산 사상구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+mn-lt"/>
                        </a:rPr>
                        <a:t>2,358</a:t>
                      </a:r>
                      <a:r>
                        <a:rPr lang="ko-KR" altLang="en-US" sz="1100" dirty="0">
                          <a:latin typeface="+mn-lt"/>
                        </a:rPr>
                        <a:t>㎡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>
                          <a:latin typeface="+mn-lt"/>
                        </a:rPr>
                        <a:t>지하</a:t>
                      </a:r>
                      <a:r>
                        <a:rPr lang="en-US" altLang="ko-KR" sz="1100" dirty="0">
                          <a:latin typeface="+mn-lt"/>
                        </a:rPr>
                        <a:t>1F/</a:t>
                      </a:r>
                      <a:r>
                        <a:rPr lang="ko-KR" altLang="en-US" sz="1100" dirty="0">
                          <a:latin typeface="+mn-lt"/>
                        </a:rPr>
                        <a:t>지상</a:t>
                      </a:r>
                      <a:r>
                        <a:rPr lang="en-US" altLang="ko-KR" sz="1100" dirty="0">
                          <a:latin typeface="+mn-lt"/>
                        </a:rPr>
                        <a:t>5F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lt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lt"/>
                          <a:ea typeface="+mn-ea"/>
                        </a:rPr>
                        <a:t>3</a:t>
                      </a:r>
                      <a:r>
                        <a:rPr lang="ko-KR" altLang="en-US" sz="1100" b="0" dirty="0">
                          <a:latin typeface="+mn-lt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57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  <p:grpSp>
        <p:nvGrpSpPr>
          <p:cNvPr id="3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2855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관리현황</a:t>
              </a:r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I</a:t>
              </a:r>
              <a:r>
                <a:rPr lang="en-US" altLang="ko-KR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(</a:t>
              </a:r>
              <a:r>
                <a:rPr lang="ko-KR" altLang="en-US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업무시설</a:t>
              </a:r>
              <a:r>
                <a:rPr lang="en-US" altLang="ko-KR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)</a:t>
              </a:r>
              <a:endParaRPr lang="ko-KR" altLang="en-US" sz="2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6</a:t>
              </a:r>
            </a:p>
          </p:txBody>
        </p:sp>
      </p:grp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904138"/>
              </p:ext>
            </p:extLst>
          </p:nvPr>
        </p:nvGraphicFramePr>
        <p:xfrm>
          <a:off x="428596" y="1357296"/>
          <a:ext cx="8136893" cy="507820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0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05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874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75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16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5822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구분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건물명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용도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소재지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연면적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건축규모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관리분야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인원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822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lt"/>
                          <a:ea typeface="+mn-ea"/>
                        </a:rPr>
                        <a:t>ML</a:t>
                      </a:r>
                      <a:r>
                        <a:rPr lang="ko-KR" altLang="en-US" sz="1100" b="0" dirty="0">
                          <a:latin typeface="+mn-lt"/>
                          <a:ea typeface="+mn-ea"/>
                        </a:rPr>
                        <a:t>빌딩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업무시설 및 </a:t>
                      </a:r>
                      <a:endParaRPr lang="en-US" altLang="ko-KR" sz="1100" dirty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문화집회시설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부산 금정구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+mn-lt"/>
                        </a:rPr>
                        <a:t>10,345.6</a:t>
                      </a:r>
                      <a:r>
                        <a:rPr lang="ko-KR" altLang="en-US" sz="1100" dirty="0">
                          <a:latin typeface="+mn-lt"/>
                        </a:rPr>
                        <a:t>㎡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지하</a:t>
                      </a:r>
                      <a:r>
                        <a:rPr lang="en-US" altLang="ko-KR" sz="1100" dirty="0">
                          <a:latin typeface="+mn-lt"/>
                        </a:rPr>
                        <a:t>2F/</a:t>
                      </a:r>
                      <a:r>
                        <a:rPr lang="ko-KR" altLang="en-US" sz="1100" dirty="0">
                          <a:latin typeface="+mn-lt"/>
                        </a:rPr>
                        <a:t>지상</a:t>
                      </a:r>
                      <a:r>
                        <a:rPr lang="en-US" altLang="ko-KR" sz="1100" dirty="0">
                          <a:latin typeface="+mn-lt"/>
                        </a:rPr>
                        <a:t>6F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smtClean="0">
                          <a:latin typeface="+mn-lt"/>
                        </a:rPr>
                        <a:t>건물종합관리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+mn-lt"/>
                        </a:rPr>
                        <a:t>5</a:t>
                      </a:r>
                      <a:r>
                        <a:rPr lang="ko-KR" altLang="en-US" sz="1100" dirty="0">
                          <a:latin typeface="+mn-lt"/>
                        </a:rPr>
                        <a:t>명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822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>
                          <a:latin typeface="+mn-ea"/>
                          <a:ea typeface="+mn-ea"/>
                        </a:rPr>
                        <a:t>벡스코메디컬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업무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병원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시설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부산해운대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3,629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8F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822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8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한국정보통신공사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업무시설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부산</a:t>
                      </a:r>
                      <a:r>
                        <a:rPr lang="ko-KR" altLang="en-US" sz="1100" b="0" baseline="0" dirty="0">
                          <a:latin typeface="+mn-ea"/>
                          <a:ea typeface="+mn-ea"/>
                        </a:rPr>
                        <a:t> 동구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5,650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사무실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822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9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현대자동차 </a:t>
                      </a:r>
                      <a:endParaRPr lang="en-US" altLang="ko-KR" sz="1100" b="0" dirty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중부지점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업무시설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부산 동구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/>
                        <a:t>4,799.1</a:t>
                      </a:r>
                      <a:r>
                        <a:rPr lang="ko-KR" altLang="en-US" sz="1100" dirty="0"/>
                        <a:t>㎡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2F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822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10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부산적십자회관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업무시설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부산진구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9,826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2F/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10F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청소경비관리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5822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11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세종월드프라자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smtClean="0">
                          <a:latin typeface="+mn-lt"/>
                        </a:rPr>
                        <a:t>업무시설 및 </a:t>
                      </a:r>
                      <a:endParaRPr lang="en-US" altLang="ko-KR" sz="1100" dirty="0" smtClean="0">
                        <a:latin typeface="+mn-lt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smtClean="0">
                          <a:latin typeface="+mn-lt"/>
                        </a:rPr>
                        <a:t>문화집회시설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부산해운대</a:t>
                      </a:r>
                      <a:endParaRPr lang="en-US" altLang="ko-KR" sz="11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33,032.34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㎡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2F/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7F</a:t>
                      </a:r>
                      <a:endParaRPr lang="ko-KR" altLang="en-US" sz="11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13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0399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12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누네메디타워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업무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병원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시설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부산진구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/>
                        <a:t>4,283.7</a:t>
                      </a:r>
                      <a:r>
                        <a:rPr lang="ko-KR" altLang="en-US" sz="1100" dirty="0" smtClean="0"/>
                        <a:t>㎡</a:t>
                      </a:r>
                      <a:endParaRPr lang="ko-KR" altLang="en-US" sz="11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15F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5822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13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노블레스타워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업무시설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부산진구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/>
                        <a:t>3,052.65</a:t>
                      </a:r>
                      <a:r>
                        <a:rPr lang="ko-KR" altLang="en-US" sz="1100" dirty="0" smtClean="0"/>
                        <a:t>㎡</a:t>
                      </a:r>
                      <a:endParaRPr lang="ko-KR" altLang="en-US" sz="11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13F</a:t>
                      </a:r>
                      <a:endParaRPr lang="ko-KR" altLang="en-US" sz="11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57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  <p:grpSp>
        <p:nvGrpSpPr>
          <p:cNvPr id="3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2855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관리현황</a:t>
              </a:r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I</a:t>
              </a:r>
              <a:r>
                <a:rPr lang="en-US" altLang="ko-KR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(</a:t>
              </a:r>
              <a:r>
                <a:rPr lang="ko-KR" altLang="en-US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업무시설</a:t>
              </a:r>
              <a:r>
                <a:rPr lang="en-US" altLang="ko-KR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)</a:t>
              </a:r>
              <a:endParaRPr lang="ko-KR" altLang="en-US" sz="2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6</a:t>
              </a:r>
            </a:p>
          </p:txBody>
        </p:sp>
      </p:grp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63992"/>
              </p:ext>
            </p:extLst>
          </p:nvPr>
        </p:nvGraphicFramePr>
        <p:xfrm>
          <a:off x="428596" y="1357296"/>
          <a:ext cx="8136893" cy="49520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0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05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9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899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99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16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5018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구분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건물명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용도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소재지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연면적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건축규모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관리분야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인원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018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14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lt"/>
                          <a:ea typeface="+mn-ea"/>
                        </a:rPr>
                        <a:t>지플렉스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lt"/>
                          <a:ea typeface="+mn-ea"/>
                        </a:rPr>
                        <a:t>업무시설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lt"/>
                          <a:ea typeface="+mn-ea"/>
                        </a:rPr>
                        <a:t>부산해운대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6,832.22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smtClean="0">
                          <a:latin typeface="+mn-lt"/>
                        </a:rPr>
                        <a:t>지하</a:t>
                      </a:r>
                      <a:r>
                        <a:rPr lang="en-US" altLang="ko-KR" sz="1100" dirty="0" smtClean="0">
                          <a:latin typeface="+mn-lt"/>
                        </a:rPr>
                        <a:t>2F/</a:t>
                      </a:r>
                      <a:r>
                        <a:rPr lang="ko-KR" altLang="en-US" sz="1100" dirty="0" smtClean="0">
                          <a:latin typeface="+mn-lt"/>
                        </a:rPr>
                        <a:t>지상</a:t>
                      </a:r>
                      <a:r>
                        <a:rPr lang="en-US" altLang="ko-KR" sz="1100" dirty="0" smtClean="0">
                          <a:latin typeface="+mn-lt"/>
                        </a:rPr>
                        <a:t>5F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청소시설관리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lt"/>
                          <a:ea typeface="+mn-ea"/>
                        </a:rPr>
                        <a:t>2</a:t>
                      </a:r>
                      <a:r>
                        <a:rPr lang="ko-KR" altLang="en-US" sz="1100" b="0" dirty="0" smtClean="0">
                          <a:latin typeface="+mn-lt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018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15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lt"/>
                          <a:ea typeface="+mn-ea"/>
                        </a:rPr>
                        <a:t>동보프라자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lt"/>
                          <a:ea typeface="+mn-ea"/>
                        </a:rPr>
                        <a:t>업무시설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lt"/>
                          <a:ea typeface="+mn-ea"/>
                        </a:rPr>
                        <a:t>부산진구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4,020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+mn-lt"/>
                        </a:rPr>
                        <a:t>지하</a:t>
                      </a:r>
                      <a:r>
                        <a:rPr lang="en-US" altLang="ko-KR" sz="1100" dirty="0" smtClean="0">
                          <a:latin typeface="+mn-lt"/>
                        </a:rPr>
                        <a:t>2F/</a:t>
                      </a:r>
                      <a:r>
                        <a:rPr lang="ko-KR" altLang="en-US" sz="1100" dirty="0" smtClean="0">
                          <a:latin typeface="+mn-lt"/>
                        </a:rPr>
                        <a:t>지상</a:t>
                      </a:r>
                      <a:r>
                        <a:rPr lang="en-US" altLang="ko-KR" sz="1100" dirty="0" smtClean="0">
                          <a:latin typeface="+mn-lt"/>
                        </a:rPr>
                        <a:t>6F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lt"/>
                          <a:ea typeface="+mn-ea"/>
                        </a:rPr>
                        <a:t>시설주차관리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lt"/>
                          <a:ea typeface="+mn-ea"/>
                        </a:rPr>
                        <a:t>4</a:t>
                      </a:r>
                      <a:r>
                        <a:rPr lang="ko-KR" altLang="en-US" sz="1100" b="0" dirty="0" smtClean="0">
                          <a:latin typeface="+mn-lt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</a:tr>
              <a:tr h="45018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16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청양빌딩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업무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병원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시설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부산진구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3,944.12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+mn-lt"/>
                        </a:rPr>
                        <a:t>지하</a:t>
                      </a:r>
                      <a:r>
                        <a:rPr lang="en-US" altLang="ko-KR" sz="1100" dirty="0" smtClean="0">
                          <a:latin typeface="+mn-lt"/>
                        </a:rPr>
                        <a:t>2F/</a:t>
                      </a:r>
                      <a:r>
                        <a:rPr lang="ko-KR" altLang="en-US" sz="1100" dirty="0" smtClean="0">
                          <a:latin typeface="+mn-lt"/>
                        </a:rPr>
                        <a:t>지상</a:t>
                      </a:r>
                      <a:r>
                        <a:rPr lang="en-US" altLang="ko-KR" sz="1100" dirty="0" smtClean="0">
                          <a:latin typeface="+mn-lt"/>
                        </a:rPr>
                        <a:t>11F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청소시설관리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018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17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엠스퀘어빌딩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업무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병원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시설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부산사상구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4,910.35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+mn-lt"/>
                        </a:rPr>
                        <a:t>지하</a:t>
                      </a:r>
                      <a:r>
                        <a:rPr lang="en-US" altLang="ko-KR" sz="1100" dirty="0" smtClean="0">
                          <a:latin typeface="+mn-lt"/>
                        </a:rPr>
                        <a:t>3F/</a:t>
                      </a:r>
                      <a:r>
                        <a:rPr lang="ko-KR" altLang="en-US" sz="1100" dirty="0" smtClean="0">
                          <a:latin typeface="+mn-lt"/>
                        </a:rPr>
                        <a:t>지상</a:t>
                      </a:r>
                      <a:r>
                        <a:rPr lang="en-US" altLang="ko-KR" sz="1100" dirty="0" smtClean="0">
                          <a:latin typeface="+mn-lt"/>
                        </a:rPr>
                        <a:t>12F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5018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18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커넥트부산호텔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업무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숙박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시설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부산중구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8,061.23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+mn-lt"/>
                        </a:rPr>
                        <a:t>지하</a:t>
                      </a:r>
                      <a:r>
                        <a:rPr lang="en-US" altLang="ko-KR" sz="1100" dirty="0" smtClean="0">
                          <a:latin typeface="+mn-lt"/>
                        </a:rPr>
                        <a:t>2F/</a:t>
                      </a:r>
                      <a:r>
                        <a:rPr lang="ko-KR" altLang="en-US" sz="1100" dirty="0" smtClean="0">
                          <a:latin typeface="+mn-lt"/>
                        </a:rPr>
                        <a:t>지상</a:t>
                      </a:r>
                      <a:r>
                        <a:rPr lang="en-US" altLang="ko-KR" sz="1100" dirty="0" smtClean="0">
                          <a:latin typeface="+mn-lt"/>
                        </a:rPr>
                        <a:t>10F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18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19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송원센터빌딩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업무시설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부산사상구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6,172.61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+mn-lt"/>
                        </a:rPr>
                        <a:t>지하</a:t>
                      </a:r>
                      <a:r>
                        <a:rPr lang="en-US" altLang="ko-KR" sz="1100" dirty="0" smtClean="0">
                          <a:latin typeface="+mn-lt"/>
                        </a:rPr>
                        <a:t>2F/</a:t>
                      </a:r>
                      <a:r>
                        <a:rPr lang="ko-KR" altLang="en-US" sz="1100" dirty="0" smtClean="0">
                          <a:latin typeface="+mn-lt"/>
                        </a:rPr>
                        <a:t>지상</a:t>
                      </a:r>
                      <a:r>
                        <a:rPr lang="en-US" altLang="ko-KR" sz="1100" dirty="0" smtClean="0">
                          <a:latin typeface="+mn-lt"/>
                        </a:rPr>
                        <a:t>12F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5018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20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암산빌딩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업무시설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부산해운대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2,753.38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+mn-lt"/>
                        </a:rPr>
                        <a:t>지하</a:t>
                      </a:r>
                      <a:r>
                        <a:rPr lang="en-US" altLang="ko-KR" sz="1100" dirty="0" smtClean="0">
                          <a:latin typeface="+mn-lt"/>
                        </a:rPr>
                        <a:t>2F/</a:t>
                      </a:r>
                      <a:r>
                        <a:rPr lang="ko-KR" altLang="en-US" sz="1100" dirty="0" smtClean="0">
                          <a:latin typeface="+mn-lt"/>
                        </a:rPr>
                        <a:t>지상</a:t>
                      </a:r>
                      <a:r>
                        <a:rPr lang="en-US" altLang="ko-KR" sz="1100" dirty="0" smtClean="0">
                          <a:latin typeface="+mn-lt"/>
                        </a:rPr>
                        <a:t>7F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018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21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예담빌딩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업무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병원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시설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부산해운대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1,824.81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+mn-lt"/>
                        </a:rPr>
                        <a:t>지하</a:t>
                      </a:r>
                      <a:r>
                        <a:rPr lang="en-US" altLang="ko-KR" sz="1100" dirty="0" smtClean="0">
                          <a:latin typeface="+mn-lt"/>
                        </a:rPr>
                        <a:t>1F/</a:t>
                      </a:r>
                      <a:r>
                        <a:rPr lang="ko-KR" altLang="en-US" sz="1100" dirty="0" smtClean="0">
                          <a:latin typeface="+mn-lt"/>
                        </a:rPr>
                        <a:t>지상</a:t>
                      </a:r>
                      <a:r>
                        <a:rPr lang="en-US" altLang="ko-KR" sz="1100" dirty="0" smtClean="0">
                          <a:latin typeface="+mn-lt"/>
                        </a:rPr>
                        <a:t>4F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5018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22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이즈메디컬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업무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병원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시설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부산동래구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5,823.84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+mn-lt"/>
                        </a:rPr>
                        <a:t>지하</a:t>
                      </a:r>
                      <a:r>
                        <a:rPr lang="en-US" altLang="ko-KR" sz="1100" dirty="0" smtClean="0">
                          <a:latin typeface="+mn-lt"/>
                        </a:rPr>
                        <a:t>2F/</a:t>
                      </a:r>
                      <a:r>
                        <a:rPr lang="ko-KR" altLang="en-US" sz="1100" dirty="0" smtClean="0">
                          <a:latin typeface="+mn-lt"/>
                        </a:rPr>
                        <a:t>지상</a:t>
                      </a:r>
                      <a:r>
                        <a:rPr lang="en-US" altLang="ko-KR" sz="1100" dirty="0" smtClean="0">
                          <a:latin typeface="+mn-lt"/>
                        </a:rPr>
                        <a:t>9F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시설주차관리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0184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23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영진빌딩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업무시설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부산사하구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6,842.95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+mn-lt"/>
                        </a:rPr>
                        <a:t>지하</a:t>
                      </a:r>
                      <a:r>
                        <a:rPr lang="en-US" altLang="ko-KR" sz="1100" dirty="0" smtClean="0">
                          <a:latin typeface="+mn-lt"/>
                        </a:rPr>
                        <a:t>2F/</a:t>
                      </a:r>
                      <a:r>
                        <a:rPr lang="ko-KR" altLang="en-US" sz="1100" dirty="0" smtClean="0">
                          <a:latin typeface="+mn-lt"/>
                        </a:rPr>
                        <a:t>지상</a:t>
                      </a:r>
                      <a:r>
                        <a:rPr lang="en-US" altLang="ko-KR" sz="1100" dirty="0" smtClean="0">
                          <a:latin typeface="+mn-lt"/>
                        </a:rPr>
                        <a:t>3F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시설주차관리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2945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  <p:grpSp>
        <p:nvGrpSpPr>
          <p:cNvPr id="3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2855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관리현황</a:t>
              </a:r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I</a:t>
              </a:r>
              <a:r>
                <a:rPr lang="en-US" altLang="ko-KR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(</a:t>
              </a:r>
              <a:r>
                <a:rPr lang="ko-KR" altLang="en-US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업무시설</a:t>
              </a:r>
              <a:r>
                <a:rPr lang="en-US" altLang="ko-KR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)</a:t>
              </a:r>
              <a:endParaRPr lang="ko-KR" altLang="en-US" sz="2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6</a:t>
              </a:r>
            </a:p>
          </p:txBody>
        </p:sp>
      </p:grp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061194"/>
              </p:ext>
            </p:extLst>
          </p:nvPr>
        </p:nvGraphicFramePr>
        <p:xfrm>
          <a:off x="428596" y="1357296"/>
          <a:ext cx="8136893" cy="307981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0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05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9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899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99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16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159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구분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건물명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용도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소재지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연면적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건축규모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관리분야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인원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59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24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lt"/>
                          <a:ea typeface="+mn-ea"/>
                        </a:rPr>
                        <a:t>장천빌딩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업무시설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lt"/>
                          <a:ea typeface="+mn-ea"/>
                        </a:rPr>
                        <a:t>부산연제구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8,274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+mn-lt"/>
                        </a:rPr>
                        <a:t>지하</a:t>
                      </a:r>
                      <a:r>
                        <a:rPr lang="en-US" altLang="ko-KR" sz="1100" dirty="0" smtClean="0">
                          <a:latin typeface="+mn-lt"/>
                        </a:rPr>
                        <a:t>2F/</a:t>
                      </a:r>
                      <a:r>
                        <a:rPr lang="ko-KR" altLang="en-US" sz="1100" dirty="0" smtClean="0">
                          <a:latin typeface="+mn-lt"/>
                        </a:rPr>
                        <a:t>지상</a:t>
                      </a:r>
                      <a:r>
                        <a:rPr lang="en-US" altLang="ko-KR" sz="1100" dirty="0" smtClean="0">
                          <a:latin typeface="+mn-lt"/>
                        </a:rPr>
                        <a:t>12F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lt"/>
                          <a:ea typeface="+mn-ea"/>
                        </a:rPr>
                        <a:t>건물종합관리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lt"/>
                          <a:ea typeface="+mn-ea"/>
                        </a:rPr>
                        <a:t>3</a:t>
                      </a:r>
                      <a:r>
                        <a:rPr lang="ko-KR" altLang="en-US" sz="1100" b="0" dirty="0" smtClean="0">
                          <a:latin typeface="+mn-lt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59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25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lt"/>
                          <a:ea typeface="+mn-ea"/>
                        </a:rPr>
                        <a:t>광안샤인빌딩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lt"/>
                          <a:ea typeface="+mn-ea"/>
                        </a:rPr>
                        <a:t>업무시설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lt"/>
                          <a:ea typeface="+mn-ea"/>
                        </a:rPr>
                        <a:t>부산수영구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1,281.45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+mn-lt"/>
                        </a:rPr>
                        <a:t>지하</a:t>
                      </a:r>
                      <a:r>
                        <a:rPr lang="en-US" altLang="ko-KR" sz="1100" dirty="0" smtClean="0">
                          <a:latin typeface="+mn-lt"/>
                        </a:rPr>
                        <a:t>1F/</a:t>
                      </a:r>
                      <a:r>
                        <a:rPr lang="ko-KR" altLang="en-US" sz="1100" dirty="0" smtClean="0">
                          <a:latin typeface="+mn-lt"/>
                        </a:rPr>
                        <a:t>지상</a:t>
                      </a:r>
                      <a:r>
                        <a:rPr lang="en-US" altLang="ko-KR" sz="1100" dirty="0" smtClean="0">
                          <a:latin typeface="+mn-lt"/>
                        </a:rPr>
                        <a:t>8F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lt"/>
                          <a:ea typeface="+mn-ea"/>
                        </a:rPr>
                        <a:t>건물종합관리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lt"/>
                          <a:ea typeface="+mn-ea"/>
                        </a:rPr>
                        <a:t>1</a:t>
                      </a:r>
                      <a:r>
                        <a:rPr lang="ko-KR" altLang="en-US" sz="1100" b="0" dirty="0" smtClean="0">
                          <a:latin typeface="+mn-lt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</a:tr>
              <a:tr h="6159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26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오션테라스상가</a:t>
                      </a:r>
                      <a:endParaRPr lang="en-US" altLang="ko-KR" sz="1100" b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 ~ 4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단지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업무시설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부산수영구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3,087.18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+mn-lt"/>
                        </a:rPr>
                        <a:t>지하</a:t>
                      </a:r>
                      <a:r>
                        <a:rPr lang="en-US" altLang="ko-KR" sz="1100" dirty="0" smtClean="0">
                          <a:latin typeface="+mn-lt"/>
                        </a:rPr>
                        <a:t>1F/</a:t>
                      </a:r>
                      <a:r>
                        <a:rPr lang="ko-KR" altLang="en-US" sz="1100" dirty="0" smtClean="0">
                          <a:latin typeface="+mn-lt"/>
                        </a:rPr>
                        <a:t>지상</a:t>
                      </a:r>
                      <a:r>
                        <a:rPr lang="en-US" altLang="ko-KR" sz="1100" dirty="0" smtClean="0">
                          <a:latin typeface="+mn-lt"/>
                        </a:rPr>
                        <a:t>1F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59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27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삼일빌딩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+mn-lt"/>
                        </a:rPr>
                        <a:t>금융</a:t>
                      </a:r>
                      <a:r>
                        <a:rPr lang="en-US" altLang="ko-KR" sz="1100" dirty="0" smtClean="0">
                          <a:latin typeface="+mn-lt"/>
                        </a:rPr>
                        <a:t>,</a:t>
                      </a:r>
                      <a:r>
                        <a:rPr lang="ko-KR" altLang="en-US" sz="1100" dirty="0" smtClean="0">
                          <a:latin typeface="+mn-lt"/>
                        </a:rPr>
                        <a:t>병원</a:t>
                      </a:r>
                      <a:r>
                        <a:rPr lang="en-US" altLang="ko-KR" sz="1100" dirty="0" smtClean="0">
                          <a:latin typeface="+mn-lt"/>
                        </a:rPr>
                        <a:t>,</a:t>
                      </a:r>
                      <a:r>
                        <a:rPr lang="ko-KR" altLang="en-US" sz="1100" dirty="0" smtClean="0">
                          <a:latin typeface="+mn-lt"/>
                        </a:rPr>
                        <a:t>업무시설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부산수영구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4,783.89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latin typeface="+mn-lt"/>
                        </a:rPr>
                        <a:t>지하</a:t>
                      </a:r>
                      <a:r>
                        <a:rPr lang="en-US" altLang="ko-KR" sz="1100" dirty="0" smtClean="0">
                          <a:latin typeface="+mn-lt"/>
                        </a:rPr>
                        <a:t>1F/</a:t>
                      </a:r>
                      <a:r>
                        <a:rPr lang="ko-KR" altLang="en-US" sz="1100" dirty="0" smtClean="0">
                          <a:latin typeface="+mn-lt"/>
                        </a:rPr>
                        <a:t>지상</a:t>
                      </a:r>
                      <a:r>
                        <a:rPr lang="en-US" altLang="ko-KR" sz="1100" dirty="0" smtClean="0">
                          <a:latin typeface="+mn-lt"/>
                        </a:rPr>
                        <a:t>15F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62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9"/>
          <p:cNvSpPr>
            <a:spLocks noChangeArrowheads="1"/>
          </p:cNvSpPr>
          <p:nvPr/>
        </p:nvSpPr>
        <p:spPr bwMode="auto">
          <a:xfrm>
            <a:off x="414366" y="714356"/>
            <a:ext cx="8229600" cy="58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latinLnBrk="1">
              <a:lnSpc>
                <a:spcPct val="100000"/>
              </a:lnSpc>
            </a:pPr>
            <a:r>
              <a:rPr kumimoji="1" lang="ko-KR" altLang="en-US" sz="2800" b="1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목    차</a:t>
            </a:r>
            <a:endParaRPr kumimoji="1" lang="en-US" altLang="ko-KR" sz="2800" b="1" dirty="0">
              <a:solidFill>
                <a:schemeClr val="tx1"/>
              </a:solidFill>
              <a:latin typeface="굴림체" pitchFamily="49" charset="-127"/>
              <a:ea typeface="굴림체" pitchFamily="49" charset="-127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14480" y="2141008"/>
            <a:ext cx="5786478" cy="432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altLang="ko-KR" b="1" cap="all" dirty="0">
                <a:ln w="0"/>
                <a:solidFill>
                  <a:schemeClr val="accent1">
                    <a:tint val="75000"/>
                    <a:shade val="75000"/>
                    <a:satMod val="170000"/>
                  </a:schemeClr>
                </a:solidFill>
                <a:effectLst/>
                <a:latin typeface="굴림체" pitchFamily="49" charset="-127"/>
                <a:ea typeface="굴림체" pitchFamily="49" charset="-127"/>
              </a:rPr>
              <a:t>2. </a:t>
            </a:r>
            <a:r>
              <a:rPr lang="ko-KR" altLang="en-US" b="1" cap="all" dirty="0">
                <a:ln w="0"/>
                <a:solidFill>
                  <a:schemeClr val="accent1">
                    <a:tint val="75000"/>
                    <a:shade val="75000"/>
                    <a:satMod val="170000"/>
                  </a:schemeClr>
                </a:solidFill>
                <a:effectLst/>
                <a:latin typeface="굴림체" pitchFamily="49" charset="-127"/>
                <a:ea typeface="굴림체" pitchFamily="49" charset="-127"/>
              </a:rPr>
              <a:t>회사 소개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714480" y="2780928"/>
            <a:ext cx="5786478" cy="432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굴림체" pitchFamily="49" charset="-127"/>
                <a:ea typeface="굴림체" pitchFamily="49" charset="-127"/>
              </a:rPr>
              <a:t>3. </a:t>
            </a:r>
            <a:r>
              <a:rPr lang="ko-KR" alt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굴림체" pitchFamily="49" charset="-127"/>
                <a:ea typeface="굴림체" pitchFamily="49" charset="-127"/>
              </a:rPr>
              <a:t>인허가 사항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14480" y="3429000"/>
            <a:ext cx="5786478" cy="432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굴림체" pitchFamily="49" charset="-127"/>
                <a:ea typeface="굴림체" pitchFamily="49" charset="-127"/>
              </a:rPr>
              <a:t>4. </a:t>
            </a:r>
            <a:r>
              <a:rPr lang="ko-KR" alt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굴림체" pitchFamily="49" charset="-127"/>
                <a:ea typeface="굴림체" pitchFamily="49" charset="-127"/>
              </a:rPr>
              <a:t>경영방침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14480" y="4077072"/>
            <a:ext cx="5786478" cy="432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굴림체" pitchFamily="49" charset="-127"/>
                <a:ea typeface="굴림체" pitchFamily="49" charset="-127"/>
              </a:rPr>
              <a:t>5. </a:t>
            </a:r>
            <a:r>
              <a:rPr lang="ko-KR" alt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굴림체" pitchFamily="49" charset="-127"/>
                <a:ea typeface="굴림체" pitchFamily="49" charset="-127"/>
              </a:rPr>
              <a:t>건물종합관리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714480" y="4725144"/>
            <a:ext cx="5786478" cy="432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ko-K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굴림체" pitchFamily="49" charset="-127"/>
                <a:ea typeface="굴림체" pitchFamily="49" charset="-127"/>
              </a:rPr>
              <a:t>6. </a:t>
            </a:r>
            <a:r>
              <a:rPr lang="ko-KR" alt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굴림체" pitchFamily="49" charset="-127"/>
                <a:ea typeface="굴림체" pitchFamily="49" charset="-127"/>
              </a:rPr>
              <a:t>관리 현황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14480" y="1484784"/>
            <a:ext cx="5786478" cy="432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altLang="ko-K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굴림체" pitchFamily="49" charset="-127"/>
                <a:ea typeface="굴림체" pitchFamily="49" charset="-127"/>
              </a:rPr>
              <a:t>1. CEO </a:t>
            </a:r>
            <a:r>
              <a:rPr lang="ko-KR" altLang="en-US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굴림체" pitchFamily="49" charset="-127"/>
                <a:ea typeface="굴림체" pitchFamily="49" charset="-127"/>
              </a:rPr>
              <a:t>메세지</a:t>
            </a:r>
            <a:r>
              <a:rPr lang="en-US" altLang="ko-K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굴림체" pitchFamily="49" charset="-127"/>
                <a:ea typeface="굴림체" pitchFamily="49" charset="-127"/>
              </a:rPr>
              <a:t>  </a:t>
            </a:r>
            <a:endParaRPr lang="ko-KR" alt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  <p:grpSp>
        <p:nvGrpSpPr>
          <p:cNvPr id="3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315783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관리현황</a:t>
              </a:r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I</a:t>
              </a:r>
              <a:r>
                <a:rPr lang="en-US" altLang="ko-KR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(</a:t>
              </a:r>
              <a:r>
                <a:rPr lang="ko-KR" altLang="en-US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아파트 및 오피스텔</a:t>
              </a:r>
              <a:r>
                <a:rPr lang="en-US" altLang="ko-KR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)</a:t>
              </a:r>
              <a:endParaRPr lang="ko-KR" altLang="en-US" sz="2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6</a:t>
              </a:r>
            </a:p>
          </p:txBody>
        </p:sp>
      </p:grp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137037"/>
              </p:ext>
            </p:extLst>
          </p:nvPr>
        </p:nvGraphicFramePr>
        <p:xfrm>
          <a:off x="403246" y="1124744"/>
          <a:ext cx="8136893" cy="607318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0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05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9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899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99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16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7248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구분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건물명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용도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소재지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연면적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건축규모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관리분야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인원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910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28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>
                          <a:latin typeface="+mn-ea"/>
                          <a:ea typeface="+mn-ea"/>
                        </a:rPr>
                        <a:t>성우센텀스카이뷰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아파트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부산 수영구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9,336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2F/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15F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b="0" dirty="0" err="1">
                          <a:latin typeface="+mn-ea"/>
                          <a:ea typeface="+mn-ea"/>
                        </a:rPr>
                        <a:t>개동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/204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위탁관리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910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29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>
                          <a:latin typeface="+mn-ea"/>
                          <a:ea typeface="+mn-ea"/>
                        </a:rPr>
                        <a:t>월드파크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주상복합 아파트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부산 연제구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11,240,2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2F/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15F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132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910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30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>
                          <a:latin typeface="+mn-ea"/>
                          <a:ea typeface="+mn-ea"/>
                        </a:rPr>
                        <a:t>더폼타워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복합형 오피스텔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부산 수영구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11,007</a:t>
                      </a:r>
                      <a:r>
                        <a:rPr lang="ko-KR" altLang="en-US" sz="1100" dirty="0"/>
                        <a:t>㎡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15F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150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910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31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>
                          <a:latin typeface="+mn-ea"/>
                          <a:ea typeface="+mn-ea"/>
                        </a:rPr>
                        <a:t>용호동경동아파트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아파트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부산  남구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52,936.8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19F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100" b="0" dirty="0" err="1">
                          <a:latin typeface="+mn-ea"/>
                          <a:ea typeface="+mn-ea"/>
                        </a:rPr>
                        <a:t>개동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/499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위탁관리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15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910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32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시청스마트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w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아파트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부산  남구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28,983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10F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100" b="0" dirty="0" err="1">
                          <a:latin typeface="+mn-ea"/>
                          <a:ea typeface="+mn-ea"/>
                        </a:rPr>
                        <a:t>개동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/257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위탁관리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910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33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광안포디움</a:t>
                      </a:r>
                      <a:endParaRPr lang="en-US" altLang="ko-KR" sz="1100" b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프레스티지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주상복합 아파트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 수영구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13,864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4F/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15F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171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위탁관리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7248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34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디알라이프시티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복합형 오피스텔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 동구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15,683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㎡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2F/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16F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287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세대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7248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35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b="0" dirty="0" err="1" smtClean="0">
                          <a:latin typeface="+mn-ea"/>
                          <a:ea typeface="+mn-ea"/>
                        </a:rPr>
                        <a:t>금정더유엘프리미어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아파트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 금정구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10,289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㎡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20F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121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세대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7248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36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연산어반스테이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업무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숙박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시설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 연제구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7,792.79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㎡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23F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217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세대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49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  <p:grpSp>
        <p:nvGrpSpPr>
          <p:cNvPr id="3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315783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관리현황</a:t>
              </a:r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I</a:t>
              </a:r>
              <a:r>
                <a:rPr lang="en-US" altLang="ko-KR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(</a:t>
              </a:r>
              <a:r>
                <a:rPr lang="ko-KR" altLang="en-US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아파트 및 오피스텔</a:t>
              </a:r>
              <a:r>
                <a:rPr lang="en-US" altLang="ko-KR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)</a:t>
              </a:r>
              <a:endParaRPr lang="ko-KR" altLang="en-US" sz="2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6</a:t>
              </a:r>
            </a:p>
          </p:txBody>
        </p:sp>
      </p:grp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75229"/>
              </p:ext>
            </p:extLst>
          </p:nvPr>
        </p:nvGraphicFramePr>
        <p:xfrm>
          <a:off x="403246" y="1196754"/>
          <a:ext cx="8136893" cy="532294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0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05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9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899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99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16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680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구분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건물명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용도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소재지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연면적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건축규모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관리분야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인원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37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라움팰리스타워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아파트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부산수영구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8,156.95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15F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89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38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송도타워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아파트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부산서구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8,616.82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27F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95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39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디아이하우스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아파트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부산진구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3,306.52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15F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48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40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경보센트리안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차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아파트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 사상구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11,625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20F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134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세대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41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어반힐즈</a:t>
                      </a:r>
                      <a:endParaRPr lang="en-US" altLang="ko-KR" sz="1100" b="0" dirty="0" smtClean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아파트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부산연제구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5,389.27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18F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71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42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동래다솜시티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아파트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부산동래구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4,499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14F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58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680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43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 smtClean="0">
                          <a:latin typeface="+mn-ea"/>
                          <a:ea typeface="+mn-ea"/>
                        </a:rPr>
                        <a:t>디알카운티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복합형오피스텔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부산진구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3,199.73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15F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71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56806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44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b="0" dirty="0" err="1" smtClean="0">
                          <a:latin typeface="+mn-ea"/>
                          <a:ea typeface="+mn-ea"/>
                        </a:rPr>
                        <a:t>프라임오피스텔</a:t>
                      </a:r>
                      <a:endParaRPr lang="ko-KR" altLang="en-US" sz="10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복합형오피스텔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부산중구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4,004.99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17F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80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392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  <p:grpSp>
        <p:nvGrpSpPr>
          <p:cNvPr id="3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315783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관리현황</a:t>
              </a:r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I</a:t>
              </a:r>
              <a:r>
                <a:rPr lang="en-US" altLang="ko-KR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(</a:t>
              </a:r>
              <a:r>
                <a:rPr lang="ko-KR" altLang="en-US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아파트 및 오피스텔</a:t>
              </a:r>
              <a:r>
                <a:rPr lang="en-US" altLang="ko-KR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)</a:t>
              </a:r>
              <a:endParaRPr lang="ko-KR" altLang="en-US" sz="2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6</a:t>
              </a:r>
            </a:p>
          </p:txBody>
        </p:sp>
      </p:grp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120430"/>
              </p:ext>
            </p:extLst>
          </p:nvPr>
        </p:nvGraphicFramePr>
        <p:xfrm>
          <a:off x="403246" y="1124745"/>
          <a:ext cx="8136893" cy="556285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0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05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9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899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99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16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1935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구분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건물명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용도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소재지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연면적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건축규모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관리분야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인원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47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45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지음</a:t>
                      </a: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_</a:t>
                      </a:r>
                      <a:r>
                        <a:rPr lang="ko-KR" altLang="en-US" sz="1050" b="0" dirty="0" err="1" smtClean="0">
                          <a:latin typeface="+mn-ea"/>
                          <a:ea typeface="+mn-ea"/>
                        </a:rPr>
                        <a:t>광안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주상복합 아파트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부산 수영구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3,953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2F/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15F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53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547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46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지음</a:t>
                      </a: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_</a:t>
                      </a:r>
                      <a:r>
                        <a:rPr lang="ko-KR" altLang="en-US" sz="1050" b="0" dirty="0" err="1" smtClean="0">
                          <a:latin typeface="+mn-ea"/>
                          <a:ea typeface="+mn-ea"/>
                        </a:rPr>
                        <a:t>연산좋은사람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아파트</a:t>
                      </a: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오피스텔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부산 연제구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1,461.77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7F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17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547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47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지음</a:t>
                      </a: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_</a:t>
                      </a:r>
                      <a:r>
                        <a:rPr lang="ko-KR" altLang="en-US" sz="1050" b="0" dirty="0" err="1" smtClean="0">
                          <a:latin typeface="+mn-ea"/>
                          <a:ea typeface="+mn-ea"/>
                        </a:rPr>
                        <a:t>온천좋은사람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아파트</a:t>
                      </a: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오피스텔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부산 동래구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1,686.27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7F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22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547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48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지음</a:t>
                      </a: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_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충렬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주상복합 아파트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부산 동래구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7,569.06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14F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111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05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547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49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err="1">
                          <a:latin typeface="+mn-ea"/>
                          <a:ea typeface="+mn-ea"/>
                        </a:rPr>
                        <a:t>대동레미안</a:t>
                      </a:r>
                      <a:endParaRPr lang="en-US" altLang="ko-KR" sz="1050" b="0" dirty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err="1">
                          <a:latin typeface="+mn-ea"/>
                          <a:ea typeface="+mn-ea"/>
                        </a:rPr>
                        <a:t>센트럴시티</a:t>
                      </a: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5</a:t>
                      </a:r>
                      <a:endParaRPr lang="en-US" altLang="ko-KR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주상복합 아파트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부산진구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14,241.8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20F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257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547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50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err="1">
                          <a:latin typeface="+mn-ea"/>
                          <a:ea typeface="+mn-ea"/>
                        </a:rPr>
                        <a:t>대동레미안</a:t>
                      </a:r>
                      <a:endParaRPr lang="en-US" altLang="ko-KR" sz="1050" b="0" dirty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err="1">
                          <a:latin typeface="+mn-ea"/>
                          <a:ea typeface="+mn-ea"/>
                        </a:rPr>
                        <a:t>센트럴시티</a:t>
                      </a: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오피스텔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부산 진구</a:t>
                      </a:r>
                      <a:endParaRPr lang="en-US" altLang="ko-KR" sz="1050" b="0" dirty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err="1">
                          <a:latin typeface="+mn-ea"/>
                          <a:ea typeface="+mn-ea"/>
                        </a:rPr>
                        <a:t>전포동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13,656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15F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145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</a:tr>
              <a:tr h="54547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51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err="1">
                          <a:latin typeface="+mn-ea"/>
                          <a:ea typeface="+mn-ea"/>
                        </a:rPr>
                        <a:t>대동레미안</a:t>
                      </a:r>
                      <a:endParaRPr lang="en-US" altLang="ko-KR" sz="1050" b="0" dirty="0"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 err="1">
                          <a:latin typeface="+mn-ea"/>
                          <a:ea typeface="+mn-ea"/>
                        </a:rPr>
                        <a:t>센트럴시티</a:t>
                      </a: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아파트</a:t>
                      </a: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오피스텔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부산 진구</a:t>
                      </a:r>
                      <a:endParaRPr lang="en-US" altLang="ko-KR" sz="1050" b="0" dirty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err="1">
                          <a:latin typeface="+mn-ea"/>
                          <a:ea typeface="+mn-ea"/>
                        </a:rPr>
                        <a:t>부전동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23,632</a:t>
                      </a:r>
                      <a:r>
                        <a:rPr lang="ko-KR" altLang="en-US" sz="1050" dirty="0"/>
                        <a:t>㎡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3F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19F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50" b="0" dirty="0" err="1">
                          <a:latin typeface="+mn-ea"/>
                          <a:ea typeface="+mn-ea"/>
                        </a:rPr>
                        <a:t>개동</a:t>
                      </a: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/320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</a:tr>
              <a:tr h="54547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52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err="1">
                          <a:latin typeface="+mn-ea"/>
                          <a:ea typeface="+mn-ea"/>
                        </a:rPr>
                        <a:t>트라젠오피스텔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오피스텔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부산 진구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5,088</a:t>
                      </a:r>
                      <a:r>
                        <a:rPr lang="ko-KR" altLang="en-US" sz="1050" dirty="0"/>
                        <a:t>㎡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16F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120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</a:tr>
              <a:tr h="54547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 smtClean="0">
                          <a:latin typeface="+mn-ea"/>
                          <a:ea typeface="+mn-ea"/>
                        </a:rPr>
                        <a:t>53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 err="1">
                          <a:latin typeface="+mn-ea"/>
                          <a:ea typeface="+mn-ea"/>
                        </a:rPr>
                        <a:t>대동레미안더오션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아파트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부산 진구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11,267</a:t>
                      </a:r>
                      <a:endParaRPr lang="ko-KR" altLang="en-US" sz="105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12F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162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세대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50" b="0" dirty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5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266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  <p:grpSp>
        <p:nvGrpSpPr>
          <p:cNvPr id="3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2855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관리현황</a:t>
              </a:r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I</a:t>
              </a:r>
              <a:r>
                <a:rPr lang="en-US" altLang="ko-KR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 (</a:t>
              </a:r>
              <a:r>
                <a:rPr lang="ko-KR" altLang="en-US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관공서</a:t>
              </a:r>
              <a:r>
                <a:rPr lang="en-US" altLang="ko-KR" sz="16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)</a:t>
              </a:r>
              <a:endParaRPr lang="ko-KR" altLang="en-US" sz="2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6</a:t>
              </a:r>
            </a:p>
          </p:txBody>
        </p:sp>
      </p:grp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835586"/>
              </p:ext>
            </p:extLst>
          </p:nvPr>
        </p:nvGraphicFramePr>
        <p:xfrm>
          <a:off x="428596" y="1357296"/>
          <a:ext cx="8136893" cy="49520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0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05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91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899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999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4165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1900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구분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건물명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용도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소재지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연면적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건축규모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관리분야</a:t>
                      </a:r>
                      <a:endParaRPr lang="ko-KR" altLang="en-US" sz="1200" b="1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/>
                        <a:t>인원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900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100" dirty="0"/>
                        <a:t>한마음스포츠센터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100" baseline="0" dirty="0"/>
                        <a:t>   문</a:t>
                      </a:r>
                      <a:r>
                        <a:rPr lang="ko-KR" altLang="en-US" sz="1100" dirty="0"/>
                        <a:t>화체육시설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1100" dirty="0"/>
                        <a:t>부산해운대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100" dirty="0"/>
                        <a:t>26,850</a:t>
                      </a:r>
                      <a:r>
                        <a:rPr lang="ko-KR" altLang="en-US" sz="1100" dirty="0">
                          <a:latin typeface="+mn-lt"/>
                        </a:rPr>
                        <a:t>㎡</a:t>
                      </a: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5F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청소관리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00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lt"/>
                          <a:ea typeface="+mn-ea"/>
                        </a:rPr>
                        <a:t>국립부산과학관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관공서</a:t>
                      </a:r>
                      <a:r>
                        <a:rPr lang="ko-KR" altLang="en-US" sz="1100" baseline="0" dirty="0">
                          <a:latin typeface="+mn-lt"/>
                        </a:rPr>
                        <a:t> 홍보</a:t>
                      </a:r>
                      <a:r>
                        <a:rPr lang="en-US" altLang="ko-KR" sz="1100" baseline="0" dirty="0">
                          <a:latin typeface="+mn-lt"/>
                        </a:rPr>
                        <a:t>, </a:t>
                      </a:r>
                      <a:r>
                        <a:rPr lang="ko-KR" altLang="en-US" sz="1100" baseline="0" dirty="0">
                          <a:latin typeface="+mn-lt"/>
                        </a:rPr>
                        <a:t>전시</a:t>
                      </a:r>
                      <a:r>
                        <a:rPr lang="ko-KR" altLang="en-US" sz="1100" dirty="0">
                          <a:latin typeface="+mn-lt"/>
                        </a:rPr>
                        <a:t>시설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부산</a:t>
                      </a:r>
                      <a:r>
                        <a:rPr lang="ko-KR" altLang="en-US" sz="1100" baseline="0" dirty="0">
                          <a:latin typeface="+mn-lt"/>
                        </a:rPr>
                        <a:t>기장군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+mn-lt"/>
                        </a:rPr>
                        <a:t>150,000</a:t>
                      </a:r>
                      <a:r>
                        <a:rPr lang="ko-KR" altLang="en-US" sz="1100" dirty="0">
                          <a:latin typeface="+mn-lt"/>
                        </a:rPr>
                        <a:t>㎡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지하</a:t>
                      </a:r>
                      <a:r>
                        <a:rPr lang="en-US" altLang="ko-KR" sz="1100" dirty="0">
                          <a:latin typeface="+mn-lt"/>
                        </a:rPr>
                        <a:t>1F/</a:t>
                      </a:r>
                      <a:r>
                        <a:rPr lang="ko-KR" altLang="en-US" sz="1100" dirty="0">
                          <a:latin typeface="+mn-lt"/>
                        </a:rPr>
                        <a:t>지상</a:t>
                      </a:r>
                      <a:r>
                        <a:rPr lang="en-US" altLang="ko-KR" sz="1100" dirty="0">
                          <a:latin typeface="+mn-lt"/>
                        </a:rPr>
                        <a:t>4F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안내</a:t>
                      </a:r>
                      <a:r>
                        <a:rPr lang="en-US" altLang="ko-KR" sz="1100" dirty="0">
                          <a:latin typeface="+mn-lt"/>
                        </a:rPr>
                        <a:t>,</a:t>
                      </a:r>
                      <a:r>
                        <a:rPr lang="ko-KR" altLang="en-US" sz="1100" dirty="0">
                          <a:latin typeface="+mn-lt"/>
                        </a:rPr>
                        <a:t>주차관리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+mn-lt"/>
                        </a:rPr>
                        <a:t>6</a:t>
                      </a:r>
                      <a:r>
                        <a:rPr lang="ko-KR" altLang="en-US" sz="1100" dirty="0">
                          <a:latin typeface="+mn-lt"/>
                        </a:rPr>
                        <a:t>명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900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lt"/>
                          <a:ea typeface="+mn-ea"/>
                        </a:rPr>
                        <a:t>부산북구청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관공서업무시설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부산북구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+mn-lt"/>
                        </a:rPr>
                        <a:t>9,235.51</a:t>
                      </a:r>
                      <a:r>
                        <a:rPr lang="ko-KR" altLang="en-US" sz="1100" dirty="0">
                          <a:latin typeface="+mn-lt"/>
                        </a:rPr>
                        <a:t>㎡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지하</a:t>
                      </a:r>
                      <a:r>
                        <a:rPr lang="en-US" altLang="ko-KR" sz="1100" dirty="0">
                          <a:latin typeface="+mn-lt"/>
                        </a:rPr>
                        <a:t>1F/</a:t>
                      </a:r>
                      <a:r>
                        <a:rPr lang="ko-KR" altLang="en-US" sz="1100" dirty="0">
                          <a:latin typeface="+mn-lt"/>
                        </a:rPr>
                        <a:t>지상</a:t>
                      </a:r>
                      <a:r>
                        <a:rPr lang="en-US" altLang="ko-KR" sz="1100" dirty="0">
                          <a:latin typeface="+mn-lt"/>
                        </a:rPr>
                        <a:t>5F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>
                          <a:latin typeface="+mn-lt"/>
                        </a:rPr>
                        <a:t>청소관리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+mn-lt"/>
                        </a:rPr>
                        <a:t>8</a:t>
                      </a:r>
                      <a:r>
                        <a:rPr lang="ko-KR" altLang="en-US" sz="1100" dirty="0">
                          <a:latin typeface="+mn-lt"/>
                        </a:rPr>
                        <a:t>명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900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서부운전면허</a:t>
                      </a:r>
                      <a:endParaRPr lang="en-US" altLang="ko-KR" sz="1100" b="0" dirty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시험장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서울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관공서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서울 마포구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8,727</a:t>
                      </a:r>
                      <a:r>
                        <a:rPr lang="ko-KR" altLang="en-US" sz="1100" dirty="0"/>
                        <a:t>㎡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3F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건물종합관리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900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한국화학연구원</a:t>
                      </a:r>
                      <a:endParaRPr lang="en-US" altLang="ko-KR" sz="1100" b="0" dirty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대전 본원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관공서연구시설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대전유성구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+mn-lt"/>
                        </a:rPr>
                        <a:t>160,102</a:t>
                      </a:r>
                      <a:r>
                        <a:rPr lang="ko-KR" altLang="en-US" sz="1100" dirty="0">
                          <a:latin typeface="+mn-lt"/>
                        </a:rPr>
                        <a:t>㎡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100" b="0" dirty="0" err="1">
                          <a:latin typeface="+mn-ea"/>
                          <a:ea typeface="+mn-ea"/>
                        </a:rPr>
                        <a:t>개동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경비용역관리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14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1900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err="1">
                          <a:latin typeface="+mn-ea"/>
                          <a:ea typeface="+mn-ea"/>
                        </a:rPr>
                        <a:t>부산북구빙상센타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문화체육시설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부산북구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+mn-lt"/>
                        </a:rPr>
                        <a:t>8,196</a:t>
                      </a:r>
                      <a:r>
                        <a:rPr lang="ko-KR" altLang="en-US" sz="1100" dirty="0">
                          <a:latin typeface="+mn-lt"/>
                        </a:rPr>
                        <a:t>㎡</a:t>
                      </a:r>
                      <a:endParaRPr lang="ko-KR" altLang="en-US" sz="1100" b="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지하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1F/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지상</a:t>
                      </a: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3F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청소관리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100" b="0" dirty="0">
                          <a:latin typeface="+mn-ea"/>
                          <a:ea typeface="+mn-ea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900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부산시립박물관</a:t>
                      </a:r>
                      <a:endParaRPr lang="en-US" altLang="ko-KR" sz="1100" b="0" dirty="0" smtClean="0">
                        <a:latin typeface="+mn-ea"/>
                        <a:ea typeface="+mn-ea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문화재 발굴단</a:t>
                      </a: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관공서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부산남구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+mn-lt"/>
                        </a:rPr>
                        <a:t>8,196</a:t>
                      </a:r>
                      <a:r>
                        <a:rPr lang="ko-KR" altLang="en-US" sz="1100" dirty="0" smtClean="0">
                          <a:latin typeface="+mn-lt"/>
                        </a:rPr>
                        <a:t>㎡</a:t>
                      </a:r>
                      <a:endParaRPr lang="ko-KR" altLang="en-US" sz="1100" b="0" dirty="0" smtClean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지상</a:t>
                      </a:r>
                      <a:endParaRPr lang="en-US" altLang="ko-KR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발굴조사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100" b="0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100" b="0" dirty="0" smtClean="0">
                          <a:latin typeface="+mn-ea"/>
                          <a:ea typeface="+mn-ea"/>
                        </a:rPr>
                        <a:t>명</a:t>
                      </a:r>
                      <a:endParaRPr lang="ko-KR" altLang="en-US" sz="1100" b="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57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4294967295"/>
          </p:nvPr>
        </p:nvSpPr>
        <p:spPr>
          <a:xfrm>
            <a:off x="8083550" y="6433117"/>
            <a:ext cx="1060450" cy="274638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>
                <a:latin typeface="+mn-ea"/>
                <a:ea typeface="+mn-ea"/>
              </a:rPr>
              <a:t>18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500063" y="1011220"/>
            <a:ext cx="8142287" cy="127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37000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ko-KR" altLang="en-US">
              <a:latin typeface="굴림" charset="-127"/>
              <a:ea typeface="굴림" charset="-127"/>
            </a:endParaRPr>
          </a:p>
        </p:txBody>
      </p:sp>
      <p:grpSp>
        <p:nvGrpSpPr>
          <p:cNvPr id="44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45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6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2855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LOCATION</a:t>
              </a:r>
              <a:endParaRPr lang="ko-KR" altLang="en-US" sz="2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7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7</a:t>
              </a: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93" y="1255365"/>
            <a:ext cx="7077075" cy="4333875"/>
          </a:xfrm>
          <a:prstGeom prst="rect">
            <a:avLst/>
          </a:prstGeom>
          <a:noFill/>
          <a:ln w="1905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3212976"/>
            <a:ext cx="1152128" cy="2462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o-KR" altLang="en-US" sz="1000" dirty="0">
                <a:solidFill>
                  <a:sysClr val="windowText" lastClr="000000"/>
                </a:solidFill>
              </a:rPr>
              <a:t>백동진한의원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3F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293" y="5733256"/>
            <a:ext cx="7077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      부산 수영구 </a:t>
            </a:r>
            <a:r>
              <a:rPr lang="ko-KR" altLang="en-US" dirty="0" err="1"/>
              <a:t>감포로</a:t>
            </a:r>
            <a:r>
              <a:rPr lang="ko-KR" altLang="en-US" dirty="0"/>
              <a:t> </a:t>
            </a:r>
            <a:r>
              <a:rPr lang="en-US" altLang="ko-KR" dirty="0"/>
              <a:t>23 </a:t>
            </a:r>
            <a:r>
              <a:rPr lang="ko-KR" altLang="en-US" dirty="0"/>
              <a:t>신천빌딩 </a:t>
            </a:r>
            <a:r>
              <a:rPr lang="en-US" altLang="ko-KR" dirty="0"/>
              <a:t>3</a:t>
            </a:r>
            <a:r>
              <a:rPr lang="ko-KR" altLang="en-US" dirty="0"/>
              <a:t>층 </a:t>
            </a:r>
            <a:r>
              <a:rPr lang="en-US" altLang="ko-KR" dirty="0"/>
              <a:t>(</a:t>
            </a:r>
            <a:r>
              <a:rPr lang="ko-KR" altLang="en-US" dirty="0"/>
              <a:t>백동진한의원 </a:t>
            </a:r>
            <a:r>
              <a:rPr lang="en-US" altLang="ko-KR" dirty="0"/>
              <a:t>3</a:t>
            </a:r>
            <a:r>
              <a:rPr lang="ko-KR" altLang="en-US" dirty="0"/>
              <a:t>층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729383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2447925"/>
            <a:ext cx="2549525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3"/>
          <p:cNvSpPr txBox="1">
            <a:spLocks noChangeArrowheads="1"/>
          </p:cNvSpPr>
          <p:nvPr/>
        </p:nvSpPr>
        <p:spPr bwMode="gray">
          <a:xfrm>
            <a:off x="2071688" y="1000125"/>
            <a:ext cx="5148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 latinLnBrk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ko-KR" sz="3600" b="0" kern="0" dirty="0">
                <a:solidFill>
                  <a:srgbClr val="808080"/>
                </a:solidFill>
                <a:latin typeface="HY그래픽" pitchFamily="18" charset="-127"/>
                <a:ea typeface="HY그래픽" pitchFamily="18" charset="-127"/>
                <a:cs typeface="HY울릉도L"/>
              </a:rPr>
              <a:t>Thank you</a:t>
            </a:r>
          </a:p>
        </p:txBody>
      </p:sp>
      <p:sp>
        <p:nvSpPr>
          <p:cNvPr id="28676" name="Text Box 24" descr="미켈란쉐르빌1"/>
          <p:cNvSpPr txBox="1">
            <a:spLocks noChangeArrowheads="1"/>
          </p:cNvSpPr>
          <p:nvPr/>
        </p:nvSpPr>
        <p:spPr bwMode="auto">
          <a:xfrm>
            <a:off x="2724150" y="4941888"/>
            <a:ext cx="38417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500" b="1">
                <a:solidFill>
                  <a:schemeClr val="tx1"/>
                </a:solidFill>
                <a:latin typeface="Bradley Hand ITC" pitchFamily="66" charset="0"/>
                <a:ea typeface="굴림" charset="-127"/>
              </a:defRPr>
            </a:lvl1pPr>
            <a:lvl2pPr marL="742950" indent="-285750" eaLnBrk="0" hangingPunct="0">
              <a:defRPr kumimoji="1" sz="1500" b="1">
                <a:solidFill>
                  <a:schemeClr val="tx1"/>
                </a:solidFill>
                <a:latin typeface="Bradley Hand ITC" pitchFamily="66" charset="0"/>
                <a:ea typeface="굴림" charset="-127"/>
              </a:defRPr>
            </a:lvl2pPr>
            <a:lvl3pPr marL="1143000" indent="-228600" eaLnBrk="0" hangingPunct="0">
              <a:defRPr kumimoji="1" sz="1500" b="1">
                <a:solidFill>
                  <a:schemeClr val="tx1"/>
                </a:solidFill>
                <a:latin typeface="Bradley Hand ITC" pitchFamily="66" charset="0"/>
                <a:ea typeface="굴림" charset="-127"/>
              </a:defRPr>
            </a:lvl3pPr>
            <a:lvl4pPr marL="1600200" indent="-228600" eaLnBrk="0" hangingPunct="0">
              <a:defRPr kumimoji="1" sz="1500" b="1">
                <a:solidFill>
                  <a:schemeClr val="tx1"/>
                </a:solidFill>
                <a:latin typeface="Bradley Hand ITC" pitchFamily="66" charset="0"/>
                <a:ea typeface="굴림" charset="-127"/>
              </a:defRPr>
            </a:lvl4pPr>
            <a:lvl5pPr marL="2057400" indent="-228600" eaLnBrk="0" hangingPunct="0">
              <a:defRPr kumimoji="1" sz="1500" b="1">
                <a:solidFill>
                  <a:schemeClr val="tx1"/>
                </a:solidFill>
                <a:latin typeface="Bradley Hand ITC" pitchFamily="66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Bradley Hand ITC" pitchFamily="66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Bradley Hand ITC" pitchFamily="66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Bradley Hand ITC" pitchFamily="66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500" b="1">
                <a:solidFill>
                  <a:schemeClr val="tx1"/>
                </a:solidFill>
                <a:latin typeface="Bradley Hand ITC" pitchFamily="66" charset="0"/>
                <a:ea typeface="굴림" charset="-127"/>
              </a:defRPr>
            </a:lvl9pPr>
          </a:lstStyle>
          <a:p>
            <a:pPr algn="ctr" eaLnBrk="1" latinLnBrk="0" hangingPunct="1">
              <a:spcBef>
                <a:spcPct val="50000"/>
              </a:spcBef>
              <a:buFont typeface="휴먼엑스포" pitchFamily="18" charset="-127"/>
              <a:buNone/>
            </a:pPr>
            <a:r>
              <a:rPr kumimoji="0" lang="ko-KR" altLang="en-US" sz="1600" dirty="0">
                <a:solidFill>
                  <a:srgbClr val="808080"/>
                </a:solidFill>
                <a:latin typeface="HY그래픽" pitchFamily="18" charset="-127"/>
                <a:ea typeface="HY그래픽" pitchFamily="18" charset="-127"/>
                <a:cs typeface="HY울릉도L" pitchFamily="18" charset="-127"/>
              </a:rPr>
              <a:t>부산광역시 수영구 </a:t>
            </a:r>
            <a:r>
              <a:rPr kumimoji="0" lang="ko-KR" altLang="en-US" sz="1600" dirty="0" err="1">
                <a:solidFill>
                  <a:srgbClr val="808080"/>
                </a:solidFill>
                <a:latin typeface="HY그래픽" pitchFamily="18" charset="-127"/>
                <a:ea typeface="HY그래픽" pitchFamily="18" charset="-127"/>
                <a:cs typeface="HY울릉도L" pitchFamily="18" charset="-127"/>
              </a:rPr>
              <a:t>감포로</a:t>
            </a:r>
            <a:r>
              <a:rPr kumimoji="0" lang="ko-KR" altLang="en-US" sz="1600" dirty="0">
                <a:solidFill>
                  <a:srgbClr val="808080"/>
                </a:solidFill>
                <a:latin typeface="HY그래픽" pitchFamily="18" charset="-127"/>
                <a:ea typeface="HY그래픽" pitchFamily="18" charset="-127"/>
                <a:cs typeface="HY울릉도L" pitchFamily="18" charset="-127"/>
              </a:rPr>
              <a:t> </a:t>
            </a:r>
            <a:r>
              <a:rPr kumimoji="0" lang="en-US" altLang="ko-KR" sz="1600" dirty="0">
                <a:solidFill>
                  <a:srgbClr val="808080"/>
                </a:solidFill>
                <a:latin typeface="HY그래픽" pitchFamily="18" charset="-127"/>
                <a:ea typeface="HY그래픽" pitchFamily="18" charset="-127"/>
                <a:cs typeface="HY울릉도L" pitchFamily="18" charset="-127"/>
              </a:rPr>
              <a:t>23,  3</a:t>
            </a:r>
            <a:r>
              <a:rPr kumimoji="0" lang="ko-KR" altLang="en-US" sz="1600" dirty="0">
                <a:solidFill>
                  <a:srgbClr val="808080"/>
                </a:solidFill>
                <a:latin typeface="HY그래픽" pitchFamily="18" charset="-127"/>
                <a:ea typeface="HY그래픽" pitchFamily="18" charset="-127"/>
                <a:cs typeface="HY울릉도L" pitchFamily="18" charset="-127"/>
              </a:rPr>
              <a:t>층 </a:t>
            </a:r>
            <a:endParaRPr kumimoji="0" lang="en-US" altLang="ko-KR" sz="1600" dirty="0">
              <a:solidFill>
                <a:srgbClr val="808080"/>
              </a:solidFill>
              <a:latin typeface="HY그래픽" pitchFamily="18" charset="-127"/>
              <a:ea typeface="HY그래픽" pitchFamily="18" charset="-127"/>
              <a:cs typeface="HY울릉도L" pitchFamily="18" charset="-127"/>
            </a:endParaRPr>
          </a:p>
          <a:p>
            <a:pPr algn="ctr" eaLnBrk="1" latinLnBrk="0" hangingPunct="1">
              <a:spcBef>
                <a:spcPct val="50000"/>
              </a:spcBef>
              <a:buFont typeface="휴먼엑스포" pitchFamily="18" charset="-127"/>
              <a:buNone/>
            </a:pPr>
            <a:r>
              <a:rPr kumimoji="0" lang="en-US" altLang="ko-KR" sz="1600" dirty="0">
                <a:solidFill>
                  <a:srgbClr val="808080"/>
                </a:solidFill>
                <a:latin typeface="HY그래픽" pitchFamily="18" charset="-127"/>
                <a:ea typeface="HY그래픽" pitchFamily="18" charset="-127"/>
                <a:cs typeface="HY울릉도L" pitchFamily="18" charset="-127"/>
              </a:rPr>
              <a:t>(</a:t>
            </a:r>
            <a:r>
              <a:rPr kumimoji="0" lang="ko-KR" altLang="en-US" sz="1600" dirty="0" err="1">
                <a:solidFill>
                  <a:srgbClr val="808080"/>
                </a:solidFill>
                <a:latin typeface="HY그래픽" pitchFamily="18" charset="-127"/>
                <a:ea typeface="HY그래픽" pitchFamily="18" charset="-127"/>
                <a:cs typeface="HY울릉도L" pitchFamily="18" charset="-127"/>
              </a:rPr>
              <a:t>광안동</a:t>
            </a:r>
            <a:r>
              <a:rPr kumimoji="0" lang="en-US" altLang="ko-KR" sz="1600" dirty="0">
                <a:solidFill>
                  <a:srgbClr val="808080"/>
                </a:solidFill>
                <a:latin typeface="HY그래픽" pitchFamily="18" charset="-127"/>
                <a:ea typeface="HY그래픽" pitchFamily="18" charset="-127"/>
                <a:cs typeface="HY울릉도L" pitchFamily="18" charset="-127"/>
              </a:rPr>
              <a:t>,  </a:t>
            </a:r>
            <a:r>
              <a:rPr kumimoji="0" lang="ko-KR" altLang="en-US" sz="1600" dirty="0">
                <a:solidFill>
                  <a:srgbClr val="808080"/>
                </a:solidFill>
                <a:latin typeface="HY그래픽" pitchFamily="18" charset="-127"/>
                <a:ea typeface="HY그래픽" pitchFamily="18" charset="-127"/>
                <a:cs typeface="HY울릉도L" pitchFamily="18" charset="-127"/>
              </a:rPr>
              <a:t>신천빌딩</a:t>
            </a:r>
            <a:r>
              <a:rPr kumimoji="0" lang="en-US" altLang="ko-KR" sz="1600" dirty="0">
                <a:solidFill>
                  <a:srgbClr val="808080"/>
                </a:solidFill>
                <a:latin typeface="HY그래픽" pitchFamily="18" charset="-127"/>
                <a:ea typeface="HY그래픽" pitchFamily="18" charset="-127"/>
                <a:cs typeface="HY울릉도L" pitchFamily="18" charset="-127"/>
              </a:rPr>
              <a:t>)</a:t>
            </a:r>
            <a:endParaRPr kumimoji="0" lang="ko-KR" altLang="en-US" sz="1600" dirty="0">
              <a:solidFill>
                <a:srgbClr val="808080"/>
              </a:solidFill>
              <a:latin typeface="HY그래픽" pitchFamily="18" charset="-127"/>
              <a:ea typeface="HY그래픽" pitchFamily="18" charset="-127"/>
              <a:cs typeface="HY울릉도L" pitchFamily="18" charset="-127"/>
            </a:endParaRPr>
          </a:p>
          <a:p>
            <a:pPr algn="ctr" eaLnBrk="1" latinLnBrk="0" hangingPunct="1">
              <a:spcBef>
                <a:spcPct val="50000"/>
              </a:spcBef>
              <a:buFont typeface="휴먼엑스포" pitchFamily="18" charset="-127"/>
              <a:buNone/>
            </a:pPr>
            <a:r>
              <a:rPr kumimoji="0" lang="en-US" altLang="ko-KR" sz="1400" b="0" dirty="0">
                <a:solidFill>
                  <a:srgbClr val="808080"/>
                </a:solidFill>
                <a:latin typeface="HY그래픽" pitchFamily="18" charset="-127"/>
                <a:ea typeface="HY그래픽" pitchFamily="18" charset="-127"/>
                <a:cs typeface="HY울릉도L" pitchFamily="18" charset="-127"/>
              </a:rPr>
              <a:t>TEL</a:t>
            </a:r>
            <a:r>
              <a:rPr lang="en-US" altLang="ko-KR" sz="1400" dirty="0">
                <a:solidFill>
                  <a:srgbClr val="808080"/>
                </a:solidFill>
                <a:latin typeface="HY그래픽" pitchFamily="18" charset="-127"/>
                <a:ea typeface="HY그래픽" pitchFamily="18" charset="-127"/>
                <a:cs typeface="HY울릉도L" pitchFamily="18" charset="-127"/>
              </a:rPr>
              <a:t>    </a:t>
            </a:r>
            <a:r>
              <a:rPr kumimoji="0" lang="en-US" altLang="ko-KR" sz="1400" b="0" dirty="0">
                <a:solidFill>
                  <a:srgbClr val="808080"/>
                </a:solidFill>
                <a:latin typeface="HY그래픽" pitchFamily="18" charset="-127"/>
                <a:ea typeface="HY그래픽" pitchFamily="18" charset="-127"/>
                <a:cs typeface="HY울릉도L" pitchFamily="18" charset="-127"/>
              </a:rPr>
              <a:t>051-751-1990        </a:t>
            </a:r>
          </a:p>
          <a:p>
            <a:pPr algn="ctr" eaLnBrk="1" latinLnBrk="0" hangingPunct="1">
              <a:spcBef>
                <a:spcPct val="50000"/>
              </a:spcBef>
              <a:buFont typeface="휴먼엑스포" pitchFamily="18" charset="-127"/>
              <a:buNone/>
            </a:pPr>
            <a:r>
              <a:rPr kumimoji="0" lang="en-US" altLang="ko-KR" sz="1400" b="0" dirty="0">
                <a:solidFill>
                  <a:srgbClr val="808080"/>
                </a:solidFill>
                <a:latin typeface="HY그래픽" pitchFamily="18" charset="-127"/>
                <a:ea typeface="HY그래픽" pitchFamily="18" charset="-127"/>
                <a:cs typeface="HY울릉도L" pitchFamily="18" charset="-127"/>
              </a:rPr>
              <a:t>FAX    051-751-9112   </a:t>
            </a:r>
            <a:endParaRPr kumimoji="0" lang="en-US" altLang="ko-KR" sz="1400" dirty="0">
              <a:solidFill>
                <a:srgbClr val="808080"/>
              </a:solidFill>
              <a:latin typeface="HY그래픽" pitchFamily="18" charset="-127"/>
              <a:ea typeface="HY그래픽" pitchFamily="18" charset="-127"/>
              <a:cs typeface="HY울릉도L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0" y="1785938"/>
            <a:ext cx="5903913" cy="0"/>
          </a:xfrm>
          <a:prstGeom prst="line">
            <a:avLst/>
          </a:prstGeom>
          <a:ln w="444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2447925" y="1938338"/>
            <a:ext cx="6696075" cy="1587"/>
          </a:xfrm>
          <a:prstGeom prst="line">
            <a:avLst/>
          </a:prstGeom>
          <a:ln w="158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1544638" y="2090738"/>
            <a:ext cx="7596187" cy="158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80" name="Picture 8" descr="last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365625"/>
            <a:ext cx="5762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3276600" y="4377988"/>
            <a:ext cx="3383632" cy="430887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200">
                <a:latin typeface="휴먼엑스포" pitchFamily="18" charset="-127"/>
                <a:ea typeface="휴먼엑스포" pitchFamily="18" charset="-127"/>
              </a:rPr>
              <a:t>주식회사 </a:t>
            </a:r>
            <a:r>
              <a:rPr lang="ko-KR" altLang="en-US" sz="2200" dirty="0" err="1">
                <a:latin typeface="휴먼엑스포" pitchFamily="18" charset="-127"/>
                <a:ea typeface="휴먼엑스포" pitchFamily="18" charset="-127"/>
              </a:rPr>
              <a:t>비엠에스코리아</a:t>
            </a:r>
            <a:endParaRPr lang="ko-KR" altLang="en-US" sz="2200" dirty="0">
              <a:latin typeface="휴먼엑스포" pitchFamily="18" charset="-127"/>
              <a:ea typeface="휴먼엑스포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29951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428596" y="1057565"/>
            <a:ext cx="8143932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안녕하십니까？ </a:t>
            </a:r>
            <a:endParaRPr lang="en-US" altLang="ko-KR" sz="1400" dirty="0">
              <a:latin typeface="굴림체" pitchFamily="49" charset="-127"/>
              <a:ea typeface="굴림체" pitchFamily="49" charset="-127"/>
              <a:cs typeface="Tahoma" pitchFamily="34" charset="0"/>
            </a:endParaRPr>
          </a:p>
          <a:p>
            <a:pPr algn="dist">
              <a:defRPr/>
            </a:pPr>
            <a:endParaRPr lang="ko-KR" altLang="en-US" sz="1400" dirty="0">
              <a:latin typeface="굴림체" pitchFamily="49" charset="-127"/>
              <a:ea typeface="굴림체" pitchFamily="49" charset="-127"/>
              <a:cs typeface="Tahoma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ko-KR" altLang="en-US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  저희 </a:t>
            </a:r>
            <a:r>
              <a:rPr lang="ko-KR" altLang="en-US" sz="1400" dirty="0">
                <a:solidFill>
                  <a:srgbClr val="0066CC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㈜</a:t>
            </a:r>
            <a:r>
              <a:rPr lang="ko-KR" altLang="en-US" sz="1400" dirty="0" err="1">
                <a:solidFill>
                  <a:srgbClr val="0066CC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비엠에스코리아</a:t>
            </a:r>
            <a:r>
              <a:rPr lang="ko-KR" altLang="en-US" sz="1400" dirty="0" err="1">
                <a:latin typeface="굴림체" pitchFamily="49" charset="-127"/>
                <a:ea typeface="굴림체" pitchFamily="49" charset="-127"/>
                <a:cs typeface="Tahoma" pitchFamily="34" charset="0"/>
              </a:rPr>
              <a:t>는</a:t>
            </a:r>
            <a:r>
              <a:rPr lang="ko-KR" altLang="en-US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 다변화</a:t>
            </a:r>
            <a:r>
              <a:rPr lang="en-US" altLang="ko-KR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, </a:t>
            </a:r>
            <a:r>
              <a:rPr lang="ko-KR" altLang="en-US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전문화</a:t>
            </a:r>
            <a:r>
              <a:rPr lang="en-US" altLang="ko-KR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, </a:t>
            </a:r>
            <a:r>
              <a:rPr lang="ko-KR" altLang="en-US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분업화가 </a:t>
            </a:r>
            <a:r>
              <a:rPr lang="en-US" altLang="ko-KR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 </a:t>
            </a:r>
            <a:r>
              <a:rPr lang="ko-KR" altLang="en-US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가속화되는 현 지식 기반사회의 시대적 흐름에 부응하여 전문적 기술과  풍부한 경험</a:t>
            </a:r>
            <a:r>
              <a:rPr lang="en-US" altLang="ko-KR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,</a:t>
            </a:r>
            <a:r>
              <a:rPr lang="ko-KR" altLang="en-US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 인재발굴 육성시스템을  바탕으로 고객 제일주의를 추구하는 종합 </a:t>
            </a:r>
            <a:r>
              <a:rPr lang="ko-KR" altLang="en-US" sz="1400" dirty="0" err="1">
                <a:solidFill>
                  <a:srgbClr val="0066CC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아웃소싱</a:t>
            </a:r>
            <a:r>
              <a:rPr lang="en-US" altLang="ko-KR" sz="1400" dirty="0">
                <a:solidFill>
                  <a:srgbClr val="0066CC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(Out-Sourcing) </a:t>
            </a:r>
            <a:r>
              <a:rPr lang="ko-KR" altLang="en-US" sz="1400" dirty="0">
                <a:solidFill>
                  <a:srgbClr val="0066CC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전문기업</a:t>
            </a:r>
            <a:r>
              <a:rPr lang="ko-KR" alt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 </a:t>
            </a:r>
            <a:r>
              <a:rPr lang="ko-KR" altLang="en-US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입니다</a:t>
            </a:r>
            <a:r>
              <a:rPr lang="en-US" altLang="ko-KR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.</a:t>
            </a:r>
          </a:p>
          <a:p>
            <a:pPr algn="just">
              <a:defRPr/>
            </a:pPr>
            <a:endParaRPr lang="en-US" altLang="ko-KR" sz="1400" dirty="0">
              <a:latin typeface="굴림체" pitchFamily="49" charset="-127"/>
              <a:ea typeface="굴림체" pitchFamily="49" charset="-127"/>
              <a:cs typeface="Tahoma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ko-KR" altLang="en-US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  저희 </a:t>
            </a:r>
            <a:r>
              <a:rPr lang="ko-KR" altLang="en-US" sz="1400" dirty="0">
                <a:solidFill>
                  <a:srgbClr val="0066CC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㈜</a:t>
            </a:r>
            <a:r>
              <a:rPr lang="ko-KR" altLang="en-US" sz="1400" dirty="0" err="1">
                <a:solidFill>
                  <a:srgbClr val="0066CC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비엠에스코리아</a:t>
            </a:r>
            <a:r>
              <a:rPr lang="ko-KR" altLang="en-US" sz="1400" dirty="0" err="1">
                <a:latin typeface="굴림체" pitchFamily="49" charset="-127"/>
                <a:ea typeface="굴림체" pitchFamily="49" charset="-127"/>
                <a:cs typeface="Tahoma" pitchFamily="34" charset="0"/>
              </a:rPr>
              <a:t>는</a:t>
            </a:r>
            <a:r>
              <a:rPr lang="ko-KR" altLang="en-US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 신개념 장인정신으로 기업과 고객의 </a:t>
            </a:r>
            <a:r>
              <a:rPr lang="ko-KR" altLang="en-US" sz="1400" dirty="0" err="1">
                <a:latin typeface="굴림체" pitchFamily="49" charset="-127"/>
                <a:ea typeface="굴림체" pitchFamily="49" charset="-127"/>
                <a:cs typeface="Tahoma" pitchFamily="34" charset="0"/>
              </a:rPr>
              <a:t>최접점에</a:t>
            </a:r>
            <a:r>
              <a:rPr lang="ko-KR" altLang="en-US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 해당하는 건물종합관리사업 </a:t>
            </a:r>
            <a:r>
              <a:rPr lang="ko-KR" altLang="en-US" sz="1400" dirty="0" err="1">
                <a:latin typeface="굴림체" pitchFamily="49" charset="-127"/>
                <a:ea typeface="굴림체" pitchFamily="49" charset="-127"/>
                <a:cs typeface="Tahoma" pitchFamily="34" charset="0"/>
              </a:rPr>
              <a:t>아웃소싱</a:t>
            </a:r>
            <a:r>
              <a:rPr lang="ko-KR" altLang="en-US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 전문기업으로 </a:t>
            </a:r>
            <a:r>
              <a:rPr lang="ko-KR" altLang="en-US" sz="1400" dirty="0" err="1">
                <a:latin typeface="굴림체" pitchFamily="49" charset="-127"/>
                <a:ea typeface="굴림체" pitchFamily="49" charset="-127"/>
                <a:cs typeface="Tahoma" pitchFamily="34" charset="0"/>
              </a:rPr>
              <a:t>고객사에</a:t>
            </a:r>
            <a:r>
              <a:rPr lang="ko-KR" altLang="en-US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 신규고객 창출 및 기존 고객의 로열티를 높일 수 있는 최상의 솔루션을 제공하고 있습니다</a:t>
            </a:r>
            <a:r>
              <a:rPr lang="en-US" altLang="ko-KR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.</a:t>
            </a:r>
          </a:p>
          <a:p>
            <a:pPr algn="just">
              <a:defRPr/>
            </a:pPr>
            <a:endParaRPr lang="en-US" altLang="ko-KR" sz="1400" dirty="0">
              <a:latin typeface="굴림체" pitchFamily="49" charset="-127"/>
              <a:ea typeface="굴림체" pitchFamily="49" charset="-127"/>
              <a:cs typeface="Tahoma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ko-KR" altLang="en-US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  이에 </a:t>
            </a:r>
            <a:r>
              <a:rPr lang="ko-KR" altLang="en-US" sz="1400" dirty="0">
                <a:solidFill>
                  <a:srgbClr val="0066CC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㈜</a:t>
            </a:r>
            <a:r>
              <a:rPr lang="ko-KR" altLang="en-US" sz="1400" dirty="0" err="1">
                <a:solidFill>
                  <a:srgbClr val="0066CC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비엠에스코리아</a:t>
            </a:r>
            <a:r>
              <a:rPr lang="ko-KR" altLang="en-US" sz="1400" dirty="0" err="1">
                <a:latin typeface="굴림체" pitchFamily="49" charset="-127"/>
                <a:ea typeface="굴림체" pitchFamily="49" charset="-127"/>
                <a:cs typeface="Tahoma" pitchFamily="34" charset="0"/>
              </a:rPr>
              <a:t>의</a:t>
            </a:r>
            <a:r>
              <a:rPr lang="en-US" altLang="ko-KR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 </a:t>
            </a:r>
            <a:r>
              <a:rPr lang="ko-KR" altLang="en-US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임직원은 인재와 환경을 중시하고 고객과 항상 함께 한다는 서비스정신으로 고객 여러분들께서 감동하고 만족할 때까지 더 높은 가치의 서비스를 제공해 드릴 것을 약속 드립니다</a:t>
            </a:r>
            <a:r>
              <a:rPr lang="en-US" altLang="ko-KR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.</a:t>
            </a:r>
          </a:p>
          <a:p>
            <a:pPr algn="just">
              <a:defRPr/>
            </a:pPr>
            <a:endParaRPr lang="en-US" altLang="ko-KR" sz="1400" dirty="0">
              <a:latin typeface="굴림체" pitchFamily="49" charset="-127"/>
              <a:ea typeface="굴림체" pitchFamily="49" charset="-127"/>
              <a:cs typeface="Tahoma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ko-KR" altLang="en-US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  </a:t>
            </a:r>
            <a:r>
              <a:rPr lang="ko-KR" altLang="en-US" sz="1400" dirty="0">
                <a:solidFill>
                  <a:srgbClr val="0066CC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미래 지향적이고 책임감 있는 건강하고 행복이 가득한 기업</a:t>
            </a:r>
            <a:r>
              <a:rPr lang="en-US" altLang="ko-KR" sz="1400" dirty="0">
                <a:solidFill>
                  <a:srgbClr val="0066CC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, </a:t>
            </a:r>
            <a:r>
              <a:rPr lang="ko-KR" altLang="en-US" sz="1400" dirty="0">
                <a:solidFill>
                  <a:srgbClr val="0066CC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㈜</a:t>
            </a:r>
            <a:r>
              <a:rPr lang="ko-KR" altLang="en-US" sz="1400" dirty="0" err="1">
                <a:solidFill>
                  <a:srgbClr val="0066CC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비엠에스코리아</a:t>
            </a:r>
            <a:r>
              <a:rPr lang="ko-KR" altLang="en-US" sz="1400" dirty="0" err="1">
                <a:latin typeface="굴림체" pitchFamily="49" charset="-127"/>
                <a:ea typeface="굴림체" pitchFamily="49" charset="-127"/>
                <a:cs typeface="Tahoma" pitchFamily="34" charset="0"/>
              </a:rPr>
              <a:t>가</a:t>
            </a:r>
            <a:r>
              <a:rPr lang="ko-KR" altLang="en-US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 되도록 노력하겠습니다</a:t>
            </a:r>
            <a:r>
              <a:rPr lang="en-US" altLang="ko-KR" sz="1400" dirty="0">
                <a:latin typeface="굴림체" pitchFamily="49" charset="-127"/>
                <a:ea typeface="굴림체" pitchFamily="49" charset="-127"/>
                <a:cs typeface="Tahoma" pitchFamily="34" charset="0"/>
              </a:rPr>
              <a:t>.</a:t>
            </a:r>
          </a:p>
          <a:p>
            <a:pPr>
              <a:defRPr/>
            </a:pPr>
            <a:endParaRPr lang="en-US" altLang="ko-KR" sz="1400" dirty="0">
              <a:latin typeface="굴림체" pitchFamily="49" charset="-127"/>
              <a:ea typeface="굴림체" pitchFamily="49" charset="-127"/>
              <a:cs typeface="Tahoma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chemeClr val="tx2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주식회사  </a:t>
            </a:r>
            <a:r>
              <a:rPr lang="ko-KR" altLang="en-US" sz="1400" dirty="0" err="1">
                <a:solidFill>
                  <a:schemeClr val="tx2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비엠에스코리아</a:t>
            </a:r>
            <a:endParaRPr lang="en-US" altLang="ko-KR" sz="1400" dirty="0">
              <a:solidFill>
                <a:schemeClr val="tx2"/>
              </a:solidFill>
              <a:latin typeface="굴림체" pitchFamily="49" charset="-127"/>
              <a:ea typeface="굴림체" pitchFamily="49" charset="-127"/>
              <a:cs typeface="Tahoma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chemeClr val="tx2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대표이사    한   재   </a:t>
            </a:r>
            <a:r>
              <a:rPr lang="ko-KR" altLang="en-US" sz="1400" dirty="0" err="1">
                <a:solidFill>
                  <a:schemeClr val="tx2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희</a:t>
            </a:r>
            <a:endParaRPr lang="en-US" altLang="ko-KR" sz="1400" dirty="0">
              <a:solidFill>
                <a:schemeClr val="tx2"/>
              </a:solidFill>
              <a:latin typeface="굴림체" pitchFamily="49" charset="-127"/>
              <a:ea typeface="굴림체" pitchFamily="49" charset="-127"/>
              <a:cs typeface="Tahoma" pitchFamily="34" charset="0"/>
            </a:endParaRPr>
          </a:p>
        </p:txBody>
      </p:sp>
      <p:grpSp>
        <p:nvGrpSpPr>
          <p:cNvPr id="50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47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809625" y="171450"/>
              <a:ext cx="28559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CEO Message</a:t>
              </a:r>
              <a:endParaRPr lang="ko-KR" altLang="en-US" sz="20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331470" y="170490"/>
              <a:ext cx="28733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0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1</a:t>
              </a: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47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28559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0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회사소개</a:t>
              </a:r>
              <a:endParaRPr lang="ko-KR" altLang="en-US" sz="2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2</a:t>
              </a:r>
            </a:p>
          </p:txBody>
        </p:sp>
      </p:grpSp>
      <p:sp>
        <p:nvSpPr>
          <p:cNvPr id="7" name="자유형 6"/>
          <p:cNvSpPr/>
          <p:nvPr/>
        </p:nvSpPr>
        <p:spPr>
          <a:xfrm>
            <a:off x="557222" y="1196752"/>
            <a:ext cx="1800200" cy="504000"/>
          </a:xfrm>
          <a:custGeom>
            <a:avLst/>
            <a:gdLst>
              <a:gd name="connsiteX0" fmla="*/ 0 w 1800200"/>
              <a:gd name="connsiteY0" fmla="*/ 63542 h 381245"/>
              <a:gd name="connsiteX1" fmla="*/ 18611 w 1800200"/>
              <a:gd name="connsiteY1" fmla="*/ 18611 h 381245"/>
              <a:gd name="connsiteX2" fmla="*/ 63542 w 1800200"/>
              <a:gd name="connsiteY2" fmla="*/ 0 h 381245"/>
              <a:gd name="connsiteX3" fmla="*/ 1736658 w 1800200"/>
              <a:gd name="connsiteY3" fmla="*/ 0 h 381245"/>
              <a:gd name="connsiteX4" fmla="*/ 1781589 w 1800200"/>
              <a:gd name="connsiteY4" fmla="*/ 18611 h 381245"/>
              <a:gd name="connsiteX5" fmla="*/ 1800200 w 1800200"/>
              <a:gd name="connsiteY5" fmla="*/ 63542 h 381245"/>
              <a:gd name="connsiteX6" fmla="*/ 1800200 w 1800200"/>
              <a:gd name="connsiteY6" fmla="*/ 317703 h 381245"/>
              <a:gd name="connsiteX7" fmla="*/ 1781589 w 1800200"/>
              <a:gd name="connsiteY7" fmla="*/ 362634 h 381245"/>
              <a:gd name="connsiteX8" fmla="*/ 1736658 w 1800200"/>
              <a:gd name="connsiteY8" fmla="*/ 381245 h 381245"/>
              <a:gd name="connsiteX9" fmla="*/ 63542 w 1800200"/>
              <a:gd name="connsiteY9" fmla="*/ 381245 h 381245"/>
              <a:gd name="connsiteX10" fmla="*/ 18611 w 1800200"/>
              <a:gd name="connsiteY10" fmla="*/ 362634 h 381245"/>
              <a:gd name="connsiteX11" fmla="*/ 0 w 1800200"/>
              <a:gd name="connsiteY11" fmla="*/ 317703 h 381245"/>
              <a:gd name="connsiteX12" fmla="*/ 0 w 1800200"/>
              <a:gd name="connsiteY12" fmla="*/ 63542 h 38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200" h="381245">
                <a:moveTo>
                  <a:pt x="0" y="63542"/>
                </a:moveTo>
                <a:cubicBezTo>
                  <a:pt x="0" y="46690"/>
                  <a:pt x="6695" y="30527"/>
                  <a:pt x="18611" y="18611"/>
                </a:cubicBezTo>
                <a:cubicBezTo>
                  <a:pt x="30527" y="6695"/>
                  <a:pt x="46690" y="0"/>
                  <a:pt x="63542" y="0"/>
                </a:cubicBezTo>
                <a:lnTo>
                  <a:pt x="1736658" y="0"/>
                </a:lnTo>
                <a:cubicBezTo>
                  <a:pt x="1753510" y="0"/>
                  <a:pt x="1769673" y="6695"/>
                  <a:pt x="1781589" y="18611"/>
                </a:cubicBezTo>
                <a:cubicBezTo>
                  <a:pt x="1793505" y="30527"/>
                  <a:pt x="1800200" y="46690"/>
                  <a:pt x="1800200" y="63542"/>
                </a:cubicBezTo>
                <a:lnTo>
                  <a:pt x="1800200" y="317703"/>
                </a:lnTo>
                <a:cubicBezTo>
                  <a:pt x="1800200" y="334555"/>
                  <a:pt x="1793505" y="350718"/>
                  <a:pt x="1781589" y="362634"/>
                </a:cubicBezTo>
                <a:cubicBezTo>
                  <a:pt x="1769673" y="374550"/>
                  <a:pt x="1753510" y="381245"/>
                  <a:pt x="1736658" y="381245"/>
                </a:cubicBezTo>
                <a:lnTo>
                  <a:pt x="63542" y="381245"/>
                </a:lnTo>
                <a:cubicBezTo>
                  <a:pt x="46690" y="381245"/>
                  <a:pt x="30527" y="374550"/>
                  <a:pt x="18611" y="362634"/>
                </a:cubicBezTo>
                <a:cubicBezTo>
                  <a:pt x="6695" y="350718"/>
                  <a:pt x="0" y="334555"/>
                  <a:pt x="0" y="317703"/>
                </a:cubicBezTo>
                <a:lnTo>
                  <a:pt x="0" y="6354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191" tIns="87191" rIns="87191" bIns="87191" numCol="1" spcCol="1270" anchor="ctr" anchorCtr="0">
            <a:noAutofit/>
          </a:bodyPr>
          <a:lstStyle/>
          <a:p>
            <a:pPr lvl="0" algn="ctr" defTabSz="800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ko-KR" altLang="en-US" sz="1400" kern="1200" dirty="0">
                <a:solidFill>
                  <a:srgbClr val="0066CC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상    호</a:t>
            </a:r>
            <a:endParaRPr lang="ko-KR" altLang="en-US" sz="1400" kern="1200" dirty="0">
              <a:solidFill>
                <a:srgbClr val="0066CC"/>
              </a:solidFill>
              <a:latin typeface="휴먼모음T" pitchFamily="18" charset="-127"/>
              <a:ea typeface="휴먼모음T" pitchFamily="18" charset="-127"/>
              <a:cs typeface="Tahoma" pitchFamily="34" charset="0"/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2428860" y="1196752"/>
            <a:ext cx="6243451" cy="504000"/>
          </a:xfrm>
          <a:custGeom>
            <a:avLst/>
            <a:gdLst>
              <a:gd name="connsiteX0" fmla="*/ 0 w 6243451"/>
              <a:gd name="connsiteY0" fmla="*/ 71939 h 431624"/>
              <a:gd name="connsiteX1" fmla="*/ 21071 w 6243451"/>
              <a:gd name="connsiteY1" fmla="*/ 21070 h 431624"/>
              <a:gd name="connsiteX2" fmla="*/ 71940 w 6243451"/>
              <a:gd name="connsiteY2" fmla="*/ 0 h 431624"/>
              <a:gd name="connsiteX3" fmla="*/ 6171512 w 6243451"/>
              <a:gd name="connsiteY3" fmla="*/ 0 h 431624"/>
              <a:gd name="connsiteX4" fmla="*/ 6222381 w 6243451"/>
              <a:gd name="connsiteY4" fmla="*/ 21071 h 431624"/>
              <a:gd name="connsiteX5" fmla="*/ 6243451 w 6243451"/>
              <a:gd name="connsiteY5" fmla="*/ 71940 h 431624"/>
              <a:gd name="connsiteX6" fmla="*/ 6243451 w 6243451"/>
              <a:gd name="connsiteY6" fmla="*/ 359685 h 431624"/>
              <a:gd name="connsiteX7" fmla="*/ 6222381 w 6243451"/>
              <a:gd name="connsiteY7" fmla="*/ 410554 h 431624"/>
              <a:gd name="connsiteX8" fmla="*/ 6171512 w 6243451"/>
              <a:gd name="connsiteY8" fmla="*/ 431624 h 431624"/>
              <a:gd name="connsiteX9" fmla="*/ 71939 w 6243451"/>
              <a:gd name="connsiteY9" fmla="*/ 431624 h 431624"/>
              <a:gd name="connsiteX10" fmla="*/ 21070 w 6243451"/>
              <a:gd name="connsiteY10" fmla="*/ 410554 h 431624"/>
              <a:gd name="connsiteX11" fmla="*/ 0 w 6243451"/>
              <a:gd name="connsiteY11" fmla="*/ 359685 h 431624"/>
              <a:gd name="connsiteX12" fmla="*/ 0 w 6243451"/>
              <a:gd name="connsiteY12" fmla="*/ 71939 h 43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3451" h="431624">
                <a:moveTo>
                  <a:pt x="0" y="71939"/>
                </a:moveTo>
                <a:cubicBezTo>
                  <a:pt x="0" y="52860"/>
                  <a:pt x="7579" y="34562"/>
                  <a:pt x="21071" y="21070"/>
                </a:cubicBezTo>
                <a:cubicBezTo>
                  <a:pt x="34562" y="7579"/>
                  <a:pt x="52860" y="0"/>
                  <a:pt x="71940" y="0"/>
                </a:cubicBezTo>
                <a:lnTo>
                  <a:pt x="6171512" y="0"/>
                </a:lnTo>
                <a:cubicBezTo>
                  <a:pt x="6190591" y="0"/>
                  <a:pt x="6208889" y="7579"/>
                  <a:pt x="6222381" y="21071"/>
                </a:cubicBezTo>
                <a:cubicBezTo>
                  <a:pt x="6235872" y="34562"/>
                  <a:pt x="6243451" y="52860"/>
                  <a:pt x="6243451" y="71940"/>
                </a:cubicBezTo>
                <a:lnTo>
                  <a:pt x="6243451" y="359685"/>
                </a:lnTo>
                <a:cubicBezTo>
                  <a:pt x="6243451" y="378764"/>
                  <a:pt x="6235872" y="397062"/>
                  <a:pt x="6222381" y="410554"/>
                </a:cubicBezTo>
                <a:cubicBezTo>
                  <a:pt x="6208890" y="424045"/>
                  <a:pt x="6190592" y="431624"/>
                  <a:pt x="6171512" y="431624"/>
                </a:cubicBezTo>
                <a:lnTo>
                  <a:pt x="71939" y="431624"/>
                </a:lnTo>
                <a:cubicBezTo>
                  <a:pt x="52860" y="431624"/>
                  <a:pt x="34562" y="424045"/>
                  <a:pt x="21070" y="410554"/>
                </a:cubicBezTo>
                <a:cubicBezTo>
                  <a:pt x="7579" y="397063"/>
                  <a:pt x="0" y="378765"/>
                  <a:pt x="0" y="359685"/>
                </a:cubicBezTo>
                <a:lnTo>
                  <a:pt x="0" y="7193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650" tIns="89650" rIns="89650" bIns="89650" numCol="1" spcCol="1270" anchor="ctr" anchorCtr="0">
            <a:noAutofit/>
          </a:bodyPr>
          <a:lstStyle/>
          <a:p>
            <a:pPr lvl="0" algn="l" defTabSz="800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altLang="ko-KR" sz="1400" b="1" kern="1200" dirty="0">
                <a:solidFill>
                  <a:schemeClr val="accent1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kumimoji="1" lang="ko-KR" sz="1400" kern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주식회사</a:t>
            </a:r>
            <a:r>
              <a:rPr kumimoji="1" lang="en-US" altLang="ko-KR" sz="1400" kern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  </a:t>
            </a:r>
            <a:r>
              <a:rPr kumimoji="1" lang="ko-KR" altLang="en-US" sz="1400" kern="1200" dirty="0" err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비엠에스</a:t>
            </a:r>
            <a:r>
              <a:rPr kumimoji="1" lang="ko-KR" altLang="en-US" sz="1400" kern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 코리아</a:t>
            </a:r>
            <a:endParaRPr lang="ko-KR" sz="1400" kern="12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  <a:cs typeface="Tahoma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57422" y="1807950"/>
            <a:ext cx="1800000" cy="1022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14" tIns="45707" rIns="91414" bIns="45707" anchor="ctr"/>
          <a:lstStyle/>
          <a:p>
            <a:pPr algn="ctr">
              <a:defRPr/>
            </a:pPr>
            <a:r>
              <a:rPr lang="ko-KR" altLang="en-US" sz="1400" dirty="0">
                <a:solidFill>
                  <a:srgbClr val="0066CC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주        소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440573" y="1813548"/>
            <a:ext cx="6242400" cy="10227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14" tIns="45707" rIns="91414" bIns="45707" anchor="ctr"/>
          <a:lstStyle/>
          <a:p>
            <a:pPr algn="l"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소 재 지 </a:t>
            </a:r>
            <a:r>
              <a:rPr lang="en-US" altLang="ko-KR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: </a:t>
            </a:r>
            <a:r>
              <a:rPr lang="ko-KR" altLang="en-US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부산광역시 수영구 </a:t>
            </a:r>
            <a:r>
              <a:rPr lang="ko-KR" altLang="en-US" sz="1400" dirty="0" err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감포로</a:t>
            </a:r>
            <a:r>
              <a:rPr lang="ko-KR" altLang="en-US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23 (</a:t>
            </a:r>
            <a:r>
              <a:rPr lang="ko-KR" altLang="en-US" sz="1400" dirty="0" err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광안동</a:t>
            </a:r>
            <a:r>
              <a:rPr lang="en-US" altLang="ko-KR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,</a:t>
            </a:r>
            <a:r>
              <a:rPr lang="ko-KR" altLang="en-US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 신천빌딩 </a:t>
            </a:r>
            <a:r>
              <a:rPr lang="en-US" altLang="ko-KR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3</a:t>
            </a:r>
            <a:r>
              <a:rPr lang="ko-KR" altLang="en-US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층</a:t>
            </a:r>
            <a:r>
              <a:rPr lang="en-US" altLang="ko-KR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)</a:t>
            </a:r>
            <a:endParaRPr lang="ko-KR" altLang="en-US" sz="14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  <a:cs typeface="Tahoma" pitchFamily="34" charset="0"/>
            </a:endParaRPr>
          </a:p>
          <a:p>
            <a:pPr algn="l"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전    화 </a:t>
            </a:r>
            <a:r>
              <a:rPr lang="en-US" altLang="ko-KR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: 051 - 751 - 1990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팩    </a:t>
            </a:r>
            <a:r>
              <a:rPr lang="ko-KR" altLang="en-US" sz="1400" dirty="0" err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스</a:t>
            </a:r>
            <a:r>
              <a:rPr lang="ko-KR" altLang="en-US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Tahoma" pitchFamily="34" charset="0"/>
              </a:rPr>
              <a:t>: 051 - 751 - 9112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443028" y="2930843"/>
            <a:ext cx="6242400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14" tIns="45707" rIns="91414" bIns="45707" anchor="ctr"/>
          <a:lstStyle/>
          <a:p>
            <a:pPr algn="l">
              <a:defRPr/>
            </a:pPr>
            <a:r>
              <a:rPr lang="ko-KR" altLang="en-US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대표이사   한  재  희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443027" y="3504284"/>
            <a:ext cx="6242400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14" tIns="45707" rIns="91414" bIns="45707" anchor="ctr"/>
          <a:lstStyle/>
          <a:p>
            <a:pPr algn="l">
              <a:defRPr/>
            </a:pPr>
            <a:r>
              <a:rPr lang="en-US" altLang="ko-KR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2008. 10. 07 (</a:t>
            </a:r>
            <a:r>
              <a:rPr lang="ko-KR" altLang="en-US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법인등록번호 </a:t>
            </a:r>
            <a:r>
              <a:rPr lang="en-US" altLang="ko-KR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: 180111-0648569) 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41533" y="4841097"/>
            <a:ext cx="1800000" cy="1022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14" tIns="45707" rIns="91414" bIns="45707" anchor="ctr"/>
          <a:lstStyle/>
          <a:p>
            <a:pPr algn="ctr">
              <a:defRPr/>
            </a:pPr>
            <a:r>
              <a:rPr lang="ko-KR" altLang="en-US" sz="1400" dirty="0">
                <a:solidFill>
                  <a:srgbClr val="0066CC"/>
                </a:solidFill>
                <a:latin typeface="굴림체" pitchFamily="49" charset="-127"/>
                <a:ea typeface="굴림체" pitchFamily="49" charset="-127"/>
              </a:rPr>
              <a:t>사 업 영 역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540750" y="4065030"/>
            <a:ext cx="1800000" cy="673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14" tIns="45707" rIns="91414" bIns="45707" anchor="ctr"/>
          <a:lstStyle/>
          <a:p>
            <a:pPr algn="ctr">
              <a:defRPr/>
            </a:pPr>
            <a:r>
              <a:rPr lang="ko-KR" altLang="en-US" sz="1400" dirty="0">
                <a:solidFill>
                  <a:srgbClr val="0066CC"/>
                </a:solidFill>
                <a:latin typeface="휴먼모음T" pitchFamily="18" charset="-127"/>
                <a:ea typeface="휴먼모음T" pitchFamily="18" charset="-127"/>
              </a:rPr>
              <a:t>허 가 사 항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435076" y="4065030"/>
            <a:ext cx="6242400" cy="6733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14" tIns="45707" rIns="91414" bIns="45707" anchor="ctr"/>
          <a:lstStyle/>
          <a:p>
            <a:pPr algn="l"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사업자등록 </a:t>
            </a:r>
            <a:r>
              <a:rPr lang="en-US" altLang="ko-KR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: 617-81-89874</a:t>
            </a:r>
          </a:p>
          <a:p>
            <a:pPr algn="l"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위생관리용역업</a:t>
            </a:r>
            <a:r>
              <a:rPr lang="en-US" altLang="ko-KR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 dirty="0" err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시설물유지관리업</a:t>
            </a:r>
            <a:r>
              <a:rPr lang="en-US" altLang="ko-KR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 dirty="0" err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시설경비업</a:t>
            </a:r>
            <a:r>
              <a:rPr lang="en-US" altLang="ko-KR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 dirty="0" err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주택관리업</a:t>
            </a:r>
            <a:r>
              <a:rPr lang="en-US" altLang="ko-KR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 dirty="0" err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소독업</a:t>
            </a:r>
            <a:r>
              <a:rPr lang="en-US" altLang="ko-KR" sz="14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400" dirty="0" err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rPr>
              <a:t>근로자파견업</a:t>
            </a:r>
            <a:endParaRPr lang="ko-KR" altLang="en-US" sz="1400" dirty="0">
              <a:solidFill>
                <a:schemeClr val="tx1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428859" y="4840090"/>
            <a:ext cx="6285019" cy="1022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91414" tIns="45707" rIns="91414" bIns="45707" anchor="ctr"/>
          <a:lstStyle/>
          <a:p>
            <a:pPr>
              <a:defRPr/>
            </a:pPr>
            <a:r>
              <a:rPr lang="ko-KR" altLang="en-US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집합건물</a:t>
            </a:r>
            <a:r>
              <a:rPr lang="en-US" altLang="ko-KR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.</a:t>
            </a:r>
            <a:r>
              <a:rPr lang="ko-KR" altLang="en-US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공동주택</a:t>
            </a:r>
            <a:r>
              <a:rPr lang="en-US" altLang="ko-KR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.</a:t>
            </a:r>
            <a:r>
              <a:rPr lang="ko-KR" altLang="en-US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상가건물</a:t>
            </a:r>
            <a:r>
              <a:rPr lang="en-US" altLang="ko-KR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관공서 </a:t>
            </a:r>
            <a:r>
              <a:rPr lang="ko-KR" altLang="en-US" sz="1400" dirty="0" err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건물종합관리업</a:t>
            </a:r>
            <a:r>
              <a:rPr lang="en-US" altLang="ko-KR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위생관리용역업</a:t>
            </a:r>
            <a:r>
              <a:rPr lang="en-US" altLang="ko-KR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,</a:t>
            </a:r>
          </a:p>
          <a:p>
            <a:pPr>
              <a:defRPr/>
            </a:pPr>
            <a:r>
              <a:rPr lang="ko-KR" altLang="en-US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경비용역업</a:t>
            </a:r>
            <a:r>
              <a:rPr lang="en-US" altLang="ko-KR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en-US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주차관리용역업</a:t>
            </a:r>
            <a:r>
              <a:rPr lang="en-US" altLang="ko-KR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en-US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인력공급 및 근로자파견사업</a:t>
            </a:r>
            <a:r>
              <a:rPr lang="en-US" altLang="ko-KR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부동산개발 및</a:t>
            </a:r>
            <a:endParaRPr lang="en-US" altLang="ko-KR" sz="14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defRPr/>
            </a:pPr>
            <a:r>
              <a:rPr lang="ko-KR" altLang="en-US" sz="1400" dirty="0" err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컨설팅업</a:t>
            </a:r>
            <a:r>
              <a:rPr lang="en-US" altLang="ko-KR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,</a:t>
            </a:r>
            <a:r>
              <a:rPr lang="ko-KR" altLang="en-US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부동산관련 사업시행 및 분양대행업</a:t>
            </a:r>
            <a:r>
              <a:rPr lang="en-US" altLang="ko-KR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기타 부대사업</a:t>
            </a:r>
            <a:r>
              <a:rPr lang="en-US" altLang="ko-KR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  <p:sp>
        <p:nvSpPr>
          <p:cNvPr id="20" name="자유형 19"/>
          <p:cNvSpPr/>
          <p:nvPr/>
        </p:nvSpPr>
        <p:spPr>
          <a:xfrm>
            <a:off x="566848" y="5966752"/>
            <a:ext cx="1800200" cy="504000"/>
          </a:xfrm>
          <a:custGeom>
            <a:avLst/>
            <a:gdLst>
              <a:gd name="connsiteX0" fmla="*/ 0 w 1800200"/>
              <a:gd name="connsiteY0" fmla="*/ 63542 h 381245"/>
              <a:gd name="connsiteX1" fmla="*/ 18611 w 1800200"/>
              <a:gd name="connsiteY1" fmla="*/ 18611 h 381245"/>
              <a:gd name="connsiteX2" fmla="*/ 63542 w 1800200"/>
              <a:gd name="connsiteY2" fmla="*/ 0 h 381245"/>
              <a:gd name="connsiteX3" fmla="*/ 1736658 w 1800200"/>
              <a:gd name="connsiteY3" fmla="*/ 0 h 381245"/>
              <a:gd name="connsiteX4" fmla="*/ 1781589 w 1800200"/>
              <a:gd name="connsiteY4" fmla="*/ 18611 h 381245"/>
              <a:gd name="connsiteX5" fmla="*/ 1800200 w 1800200"/>
              <a:gd name="connsiteY5" fmla="*/ 63542 h 381245"/>
              <a:gd name="connsiteX6" fmla="*/ 1800200 w 1800200"/>
              <a:gd name="connsiteY6" fmla="*/ 317703 h 381245"/>
              <a:gd name="connsiteX7" fmla="*/ 1781589 w 1800200"/>
              <a:gd name="connsiteY7" fmla="*/ 362634 h 381245"/>
              <a:gd name="connsiteX8" fmla="*/ 1736658 w 1800200"/>
              <a:gd name="connsiteY8" fmla="*/ 381245 h 381245"/>
              <a:gd name="connsiteX9" fmla="*/ 63542 w 1800200"/>
              <a:gd name="connsiteY9" fmla="*/ 381245 h 381245"/>
              <a:gd name="connsiteX10" fmla="*/ 18611 w 1800200"/>
              <a:gd name="connsiteY10" fmla="*/ 362634 h 381245"/>
              <a:gd name="connsiteX11" fmla="*/ 0 w 1800200"/>
              <a:gd name="connsiteY11" fmla="*/ 317703 h 381245"/>
              <a:gd name="connsiteX12" fmla="*/ 0 w 1800200"/>
              <a:gd name="connsiteY12" fmla="*/ 63542 h 38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200" h="381245">
                <a:moveTo>
                  <a:pt x="0" y="63542"/>
                </a:moveTo>
                <a:cubicBezTo>
                  <a:pt x="0" y="46690"/>
                  <a:pt x="6695" y="30527"/>
                  <a:pt x="18611" y="18611"/>
                </a:cubicBezTo>
                <a:cubicBezTo>
                  <a:pt x="30527" y="6695"/>
                  <a:pt x="46690" y="0"/>
                  <a:pt x="63542" y="0"/>
                </a:cubicBezTo>
                <a:lnTo>
                  <a:pt x="1736658" y="0"/>
                </a:lnTo>
                <a:cubicBezTo>
                  <a:pt x="1753510" y="0"/>
                  <a:pt x="1769673" y="6695"/>
                  <a:pt x="1781589" y="18611"/>
                </a:cubicBezTo>
                <a:cubicBezTo>
                  <a:pt x="1793505" y="30527"/>
                  <a:pt x="1800200" y="46690"/>
                  <a:pt x="1800200" y="63542"/>
                </a:cubicBezTo>
                <a:lnTo>
                  <a:pt x="1800200" y="317703"/>
                </a:lnTo>
                <a:cubicBezTo>
                  <a:pt x="1800200" y="334555"/>
                  <a:pt x="1793505" y="350718"/>
                  <a:pt x="1781589" y="362634"/>
                </a:cubicBezTo>
                <a:cubicBezTo>
                  <a:pt x="1769673" y="374550"/>
                  <a:pt x="1753510" y="381245"/>
                  <a:pt x="1736658" y="381245"/>
                </a:cubicBezTo>
                <a:lnTo>
                  <a:pt x="63542" y="381245"/>
                </a:lnTo>
                <a:cubicBezTo>
                  <a:pt x="46690" y="381245"/>
                  <a:pt x="30527" y="374550"/>
                  <a:pt x="18611" y="362634"/>
                </a:cubicBezTo>
                <a:cubicBezTo>
                  <a:pt x="6695" y="350718"/>
                  <a:pt x="0" y="334555"/>
                  <a:pt x="0" y="317703"/>
                </a:cubicBezTo>
                <a:lnTo>
                  <a:pt x="0" y="6354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191" tIns="87191" rIns="87191" bIns="87191" numCol="1" spcCol="1270" anchor="ctr" anchorCtr="0">
            <a:noAutofit/>
          </a:bodyPr>
          <a:lstStyle/>
          <a:p>
            <a:pPr lvl="0" algn="ctr" defTabSz="800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altLang="ko-KR" sz="1400" dirty="0">
                <a:solidFill>
                  <a:srgbClr val="0066CC"/>
                </a:solidFill>
                <a:latin typeface="굴림체" pitchFamily="49" charset="-127"/>
                <a:ea typeface="굴림체" pitchFamily="49" charset="-127"/>
                <a:cs typeface="Tahoma" pitchFamily="34" charset="0"/>
              </a:rPr>
              <a:t>Homepage</a:t>
            </a:r>
            <a:endParaRPr lang="ko-KR" altLang="en-US" sz="1400" kern="1200" dirty="0">
              <a:solidFill>
                <a:srgbClr val="0066CC"/>
              </a:solidFill>
              <a:latin typeface="굴림체" pitchFamily="49" charset="-127"/>
              <a:ea typeface="굴림체" pitchFamily="49" charset="-127"/>
              <a:cs typeface="Tahoma" pitchFamily="34" charset="0"/>
            </a:endParaRPr>
          </a:p>
        </p:txBody>
      </p:sp>
      <p:sp>
        <p:nvSpPr>
          <p:cNvPr id="21" name="자유형 20"/>
          <p:cNvSpPr/>
          <p:nvPr/>
        </p:nvSpPr>
        <p:spPr>
          <a:xfrm>
            <a:off x="2438486" y="5966752"/>
            <a:ext cx="6288510" cy="504000"/>
          </a:xfrm>
          <a:custGeom>
            <a:avLst/>
            <a:gdLst>
              <a:gd name="connsiteX0" fmla="*/ 0 w 6243451"/>
              <a:gd name="connsiteY0" fmla="*/ 71939 h 431624"/>
              <a:gd name="connsiteX1" fmla="*/ 21071 w 6243451"/>
              <a:gd name="connsiteY1" fmla="*/ 21070 h 431624"/>
              <a:gd name="connsiteX2" fmla="*/ 71940 w 6243451"/>
              <a:gd name="connsiteY2" fmla="*/ 0 h 431624"/>
              <a:gd name="connsiteX3" fmla="*/ 6171512 w 6243451"/>
              <a:gd name="connsiteY3" fmla="*/ 0 h 431624"/>
              <a:gd name="connsiteX4" fmla="*/ 6222381 w 6243451"/>
              <a:gd name="connsiteY4" fmla="*/ 21071 h 431624"/>
              <a:gd name="connsiteX5" fmla="*/ 6243451 w 6243451"/>
              <a:gd name="connsiteY5" fmla="*/ 71940 h 431624"/>
              <a:gd name="connsiteX6" fmla="*/ 6243451 w 6243451"/>
              <a:gd name="connsiteY6" fmla="*/ 359685 h 431624"/>
              <a:gd name="connsiteX7" fmla="*/ 6222381 w 6243451"/>
              <a:gd name="connsiteY7" fmla="*/ 410554 h 431624"/>
              <a:gd name="connsiteX8" fmla="*/ 6171512 w 6243451"/>
              <a:gd name="connsiteY8" fmla="*/ 431624 h 431624"/>
              <a:gd name="connsiteX9" fmla="*/ 71939 w 6243451"/>
              <a:gd name="connsiteY9" fmla="*/ 431624 h 431624"/>
              <a:gd name="connsiteX10" fmla="*/ 21070 w 6243451"/>
              <a:gd name="connsiteY10" fmla="*/ 410554 h 431624"/>
              <a:gd name="connsiteX11" fmla="*/ 0 w 6243451"/>
              <a:gd name="connsiteY11" fmla="*/ 359685 h 431624"/>
              <a:gd name="connsiteX12" fmla="*/ 0 w 6243451"/>
              <a:gd name="connsiteY12" fmla="*/ 71939 h 43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43451" h="431624">
                <a:moveTo>
                  <a:pt x="0" y="71939"/>
                </a:moveTo>
                <a:cubicBezTo>
                  <a:pt x="0" y="52860"/>
                  <a:pt x="7579" y="34562"/>
                  <a:pt x="21071" y="21070"/>
                </a:cubicBezTo>
                <a:cubicBezTo>
                  <a:pt x="34562" y="7579"/>
                  <a:pt x="52860" y="0"/>
                  <a:pt x="71940" y="0"/>
                </a:cubicBezTo>
                <a:lnTo>
                  <a:pt x="6171512" y="0"/>
                </a:lnTo>
                <a:cubicBezTo>
                  <a:pt x="6190591" y="0"/>
                  <a:pt x="6208889" y="7579"/>
                  <a:pt x="6222381" y="21071"/>
                </a:cubicBezTo>
                <a:cubicBezTo>
                  <a:pt x="6235872" y="34562"/>
                  <a:pt x="6243451" y="52860"/>
                  <a:pt x="6243451" y="71940"/>
                </a:cubicBezTo>
                <a:lnTo>
                  <a:pt x="6243451" y="359685"/>
                </a:lnTo>
                <a:cubicBezTo>
                  <a:pt x="6243451" y="378764"/>
                  <a:pt x="6235872" y="397062"/>
                  <a:pt x="6222381" y="410554"/>
                </a:cubicBezTo>
                <a:cubicBezTo>
                  <a:pt x="6208890" y="424045"/>
                  <a:pt x="6190592" y="431624"/>
                  <a:pt x="6171512" y="431624"/>
                </a:cubicBezTo>
                <a:lnTo>
                  <a:pt x="71939" y="431624"/>
                </a:lnTo>
                <a:cubicBezTo>
                  <a:pt x="52860" y="431624"/>
                  <a:pt x="34562" y="424045"/>
                  <a:pt x="21070" y="410554"/>
                </a:cubicBezTo>
                <a:cubicBezTo>
                  <a:pt x="7579" y="397063"/>
                  <a:pt x="0" y="378765"/>
                  <a:pt x="0" y="359685"/>
                </a:cubicBezTo>
                <a:lnTo>
                  <a:pt x="0" y="7193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152400" h="50800" prst="softRound"/>
          </a:sp3d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9650" tIns="89650" rIns="89650" bIns="89650" numCol="1" spcCol="1270" anchor="ctr" anchorCtr="0">
            <a:noAutofit/>
          </a:bodyPr>
          <a:lstStyle/>
          <a:p>
            <a:pPr lvl="0" algn="l" defTabSz="800100" rtl="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en-US" altLang="ko-KR" sz="1400" b="1" kern="1200" dirty="0">
                <a:solidFill>
                  <a:schemeClr val="accent1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kumimoji="1" lang="en-US" altLang="ko-KR" sz="1400" b="1" kern="12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http://bms1990.com</a:t>
            </a:r>
            <a:endParaRPr lang="ko-KR" sz="1400" kern="1200" dirty="0">
              <a:solidFill>
                <a:schemeClr val="tx1"/>
              </a:solidFill>
              <a:latin typeface="굴림체" pitchFamily="49" charset="-127"/>
              <a:ea typeface="굴림체" pitchFamily="49" charset="-127"/>
              <a:cs typeface="Tahoma" pitchFamily="34" charset="0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="" xmlns:a16="http://schemas.microsoft.com/office/drawing/2014/main" id="{8BA7EABA-0B5E-0807-591F-B3510EC1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3503277"/>
            <a:ext cx="1800000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14" tIns="45707" rIns="91414" bIns="45707" anchor="ctr"/>
          <a:lstStyle/>
          <a:p>
            <a:pPr algn="ctr">
              <a:defRPr/>
            </a:pPr>
            <a:r>
              <a:rPr lang="ko-KR" altLang="en-US" sz="1400" dirty="0">
                <a:solidFill>
                  <a:srgbClr val="0066CC"/>
                </a:solidFill>
                <a:latin typeface="굴림체" pitchFamily="49" charset="-127"/>
                <a:ea typeface="굴림체" pitchFamily="49" charset="-127"/>
              </a:rPr>
              <a:t>법 인 등 기</a:t>
            </a:r>
          </a:p>
        </p:txBody>
      </p:sp>
      <p:sp>
        <p:nvSpPr>
          <p:cNvPr id="41" name="Rectangle 7">
            <a:extLst>
              <a:ext uri="{FF2B5EF4-FFF2-40B4-BE49-F238E27FC236}">
                <a16:creationId xmlns="" xmlns:a16="http://schemas.microsoft.com/office/drawing/2014/main" id="{CD1FD577-D560-55FB-45B9-CA7D3B24B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2" y="2929836"/>
            <a:ext cx="1800000" cy="504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14" tIns="45707" rIns="91414" bIns="45707" anchor="ctr"/>
          <a:lstStyle/>
          <a:p>
            <a:pPr algn="ctr">
              <a:defRPr/>
            </a:pPr>
            <a:r>
              <a:rPr lang="ko-KR" altLang="en-US" sz="1400" dirty="0">
                <a:solidFill>
                  <a:srgbClr val="0066CC"/>
                </a:solidFill>
                <a:latin typeface="굴림체" pitchFamily="49" charset="-127"/>
                <a:ea typeface="굴림체" pitchFamily="49" charset="-127"/>
              </a:rPr>
              <a:t>대 표 자 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둥근 직사각형 18"/>
          <p:cNvSpPr/>
          <p:nvPr/>
        </p:nvSpPr>
        <p:spPr>
          <a:xfrm>
            <a:off x="573774" y="2348880"/>
            <a:ext cx="3926217" cy="23042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☞</a:t>
            </a:r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공동주택</a:t>
            </a:r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시설물 관리 분야 전문 관리 임원진 구성</a:t>
            </a:r>
            <a:endParaRPr lang="en-US" altLang="ko-KR" sz="1200" dirty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☞</a:t>
            </a:r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경험과 실적을 통한 노하우 확보</a:t>
            </a:r>
            <a:endParaRPr lang="en-US" altLang="ko-KR" sz="1200" dirty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☞ 축적된 관리 기술력</a:t>
            </a:r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, </a:t>
            </a: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실적에 의한 검증</a:t>
            </a:r>
            <a:endParaRPr lang="en-US" altLang="ko-KR" sz="1200" dirty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☞ 전문성을 통한 </a:t>
            </a:r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Outsourcing </a:t>
            </a: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관리  검증</a:t>
            </a:r>
            <a:endParaRPr lang="en-US" altLang="ko-KR" sz="1200" dirty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☞ 전문화된 교육 시스템 기능</a:t>
            </a:r>
            <a:endParaRPr lang="en-US" altLang="ko-KR" sz="1200" dirty="0">
              <a:latin typeface="휴먼모음T" pitchFamily="18" charset="-127"/>
              <a:ea typeface="휴먼모음T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☞ 인력 </a:t>
            </a:r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Pool System</a:t>
            </a: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에 의한 </a:t>
            </a:r>
            <a:r>
              <a:rPr lang="en-US" altLang="ko-KR" sz="1200" dirty="0">
                <a:latin typeface="휴먼모음T" pitchFamily="18" charset="-127"/>
                <a:ea typeface="휴먼모음T" pitchFamily="18" charset="-127"/>
              </a:rPr>
              <a:t>DB </a:t>
            </a:r>
            <a:r>
              <a:rPr lang="ko-KR" altLang="en-US" sz="1200" dirty="0">
                <a:latin typeface="휴먼모음T" pitchFamily="18" charset="-127"/>
                <a:ea typeface="휴먼모음T" pitchFamily="18" charset="-127"/>
              </a:rPr>
              <a:t>구축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ltGray">
          <a:xfrm>
            <a:off x="4981723" y="1268760"/>
            <a:ext cx="1534493" cy="3238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957263">
              <a:defRPr/>
            </a:pPr>
            <a:r>
              <a:rPr lang="ko-KR" altLang="en-US" sz="1400" dirty="0">
                <a:latin typeface="휴먼모음T" pitchFamily="18" charset="-127"/>
                <a:ea typeface="휴먼모음T" pitchFamily="18" charset="-127"/>
              </a:rPr>
              <a:t>◈ 주요 실적</a:t>
            </a:r>
            <a:r>
              <a:rPr lang="en-US" altLang="ko-KR" sz="1400" dirty="0">
                <a:latin typeface="휴먼모음T" pitchFamily="18" charset="-127"/>
                <a:ea typeface="휴먼모음T" pitchFamily="18" charset="-127"/>
              </a:rPr>
              <a:t> </a:t>
            </a:r>
            <a:endParaRPr lang="ko-KR" altLang="en-US" sz="1400" dirty="0">
              <a:latin typeface="휴먼모음T" pitchFamily="18" charset="-127"/>
              <a:ea typeface="휴먼모음T" pitchFamily="18" charset="-127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ltGray">
          <a:xfrm>
            <a:off x="613342" y="1275110"/>
            <a:ext cx="2230466" cy="32385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defTabSz="957263">
              <a:defRPr/>
            </a:pPr>
            <a:r>
              <a:rPr lang="ko-KR" altLang="en-US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모음T" pitchFamily="18" charset="-127"/>
                <a:ea typeface="휴먼모음T" pitchFamily="18" charset="-127"/>
              </a:rPr>
              <a:t>◈</a:t>
            </a:r>
            <a:r>
              <a:rPr lang="en-US" altLang="ko-KR" sz="1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1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휴먼모음T" pitchFamily="18" charset="-127"/>
                <a:ea typeface="휴먼모음T" pitchFamily="18" charset="-127"/>
              </a:rPr>
              <a:t>비엠에스코리아</a:t>
            </a:r>
            <a:r>
              <a:rPr lang="en-US" altLang="ko-KR" sz="1400" dirty="0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rPr>
              <a:t> Power</a:t>
            </a:r>
            <a:endParaRPr lang="ko-KR" altLang="en-US" sz="1400" dirty="0">
              <a:solidFill>
                <a:srgbClr val="FFFFFF"/>
              </a:solidFill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39" name="그룹 49"/>
          <p:cNvGrpSpPr/>
          <p:nvPr/>
        </p:nvGrpSpPr>
        <p:grpSpPr>
          <a:xfrm>
            <a:off x="323528" y="407970"/>
            <a:ext cx="7153247" cy="592138"/>
            <a:chOff x="158750" y="107950"/>
            <a:chExt cx="7169150" cy="592138"/>
          </a:xfrm>
        </p:grpSpPr>
        <p:pic>
          <p:nvPicPr>
            <p:cNvPr id="40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28559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0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회사소개</a:t>
              </a:r>
              <a:endParaRPr lang="ko-KR" altLang="en-US" sz="2200" dirty="0">
                <a:solidFill>
                  <a:schemeClr val="bg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2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2</a:t>
              </a:r>
            </a:p>
          </p:txBody>
        </p:sp>
      </p:grp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4968224" y="1844824"/>
            <a:ext cx="3744216" cy="4644496"/>
            <a:chOff x="4968224" y="1844824"/>
            <a:chExt cx="3744216" cy="4644496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4968224" y="1844824"/>
              <a:ext cx="1620000" cy="216024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8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Clr>
                  <a:schemeClr val="bg2"/>
                </a:buClr>
                <a:buSzPct val="75000"/>
                <a:defRPr/>
              </a:pPr>
              <a:endParaRPr lang="en-US" altLang="ko-KR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 algn="ctr">
                <a:buClr>
                  <a:schemeClr val="bg2"/>
                </a:buClr>
                <a:buSzPct val="75000"/>
                <a:defRPr/>
              </a:pPr>
              <a:r>
                <a:rPr lang="ko-KR" altLang="en-US" sz="12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업무시설</a:t>
              </a:r>
              <a:r>
                <a:rPr lang="en-US" altLang="ko-KR" sz="12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(</a:t>
              </a:r>
              <a:r>
                <a:rPr lang="ko-KR" altLang="en-US" sz="12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상가</a:t>
              </a:r>
              <a:r>
                <a:rPr lang="en-US" altLang="ko-KR" sz="12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)</a:t>
              </a:r>
              <a:r>
                <a:rPr lang="ko-KR" altLang="en-US" sz="12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건물</a:t>
              </a:r>
              <a:endParaRPr lang="en-US" altLang="ko-KR" sz="9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1000" dirty="0" err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센텀임페리얼타워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벽산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e-</a:t>
              </a:r>
              <a:r>
                <a:rPr lang="ko-KR" altLang="en-US" sz="1000" dirty="0" err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오렌지프라자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1000" dirty="0" err="1" smtClean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세종월드프라자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ML</a:t>
              </a: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빌딩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(</a:t>
              </a: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문화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/</a:t>
              </a: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집회시설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) </a:t>
              </a: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현대자동차중부지점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1000" dirty="0" err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어반스테이더시티연산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사상 </a:t>
              </a:r>
              <a:r>
                <a:rPr lang="ko-KR" altLang="en-US" sz="1000" dirty="0" err="1" smtClean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송원빌딩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1000" dirty="0" err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스페이스달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(</a:t>
              </a:r>
              <a:r>
                <a:rPr lang="ko-KR" altLang="en-US" sz="1000" dirty="0" err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풍원장건물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)</a:t>
              </a:r>
            </a:p>
            <a:p>
              <a:pPr>
                <a:buClr>
                  <a:schemeClr val="bg2"/>
                </a:buClr>
                <a:buSzPct val="75000"/>
                <a:defRPr/>
              </a:pPr>
              <a:endParaRPr lang="ko-KR" altLang="en-US" sz="900" dirty="0"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5724128" y="4329320"/>
              <a:ext cx="2196064" cy="21600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buClr>
                  <a:schemeClr val="bg2"/>
                </a:buClr>
                <a:buSzPct val="75000"/>
                <a:defRPr/>
              </a:pPr>
              <a:r>
                <a:rPr lang="ko-KR" altLang="en-US" sz="12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관공서</a:t>
              </a:r>
              <a:endParaRPr lang="en-US" altLang="ko-KR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한국화학연구원 본원 경비용역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북구문화빙상센터 청소용역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부산적십자회관 청소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.</a:t>
              </a: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경비용역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국립부산과학관 주차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,</a:t>
              </a: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안내용역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한국정보통신공사    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     </a:t>
              </a: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한마음체육센터 청소용역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부산북구청 청소용역 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환경공단부산지부 사무보조용역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6912440" y="1844824"/>
              <a:ext cx="1800000" cy="2160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009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buClr>
                  <a:schemeClr val="bg2"/>
                </a:buClr>
                <a:buSzPct val="75000"/>
                <a:defRPr/>
              </a:pPr>
              <a:endParaRPr lang="en-US" altLang="ko-KR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 algn="ctr">
                <a:buClr>
                  <a:schemeClr val="bg2"/>
                </a:buClr>
                <a:buSzPct val="75000"/>
                <a:defRPr/>
              </a:pPr>
              <a:endParaRPr lang="en-US" altLang="ko-KR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 algn="ctr">
                <a:buClr>
                  <a:schemeClr val="bg2"/>
                </a:buClr>
                <a:buSzPct val="75000"/>
                <a:defRPr/>
              </a:pPr>
              <a:r>
                <a:rPr lang="ko-KR" altLang="en-US" sz="12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아파트</a:t>
              </a:r>
              <a:r>
                <a:rPr lang="en-US" altLang="ko-KR" sz="12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/</a:t>
              </a:r>
              <a:r>
                <a:rPr lang="ko-KR" altLang="en-US" sz="12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오피스텔</a:t>
              </a:r>
              <a:endParaRPr lang="en-US" altLang="ko-KR" sz="12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시청스마트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W</a:t>
              </a: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아파트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1000" dirty="0" err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센텀스카이뷰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(</a:t>
              </a:r>
              <a:r>
                <a:rPr lang="ko-KR" altLang="en-US" sz="1000" dirty="0" err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광안동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)</a:t>
              </a: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1000" dirty="0" err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더폼타워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1000" dirty="0" err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월드파크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4</a:t>
              </a: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차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1000" dirty="0" err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대동레미안더오션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1,2</a:t>
              </a: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차    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     </a:t>
              </a: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DR</a:t>
              </a:r>
              <a:r>
                <a:rPr lang="ko-KR" altLang="en-US" sz="1000" dirty="0" err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센트럴시티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1.2.3,4,5</a:t>
              </a: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차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1000" dirty="0" err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오름캐슬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(11</a:t>
              </a: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개 단지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)</a:t>
              </a: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</a:t>
              </a: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지음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(</a:t>
              </a: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충렬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,</a:t>
              </a:r>
              <a:r>
                <a:rPr lang="ko-KR" altLang="en-US" sz="1000" dirty="0" err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광안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,</a:t>
              </a: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연산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,</a:t>
              </a: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온천</a:t>
              </a:r>
              <a:r>
                <a:rPr lang="en-US" altLang="ko-KR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)</a:t>
              </a: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buFont typeface="Arial" pitchFamily="34" charset="0"/>
                <a:buChar char="•"/>
                <a:defRPr/>
              </a:pP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  <a:p>
              <a:pPr>
                <a:lnSpc>
                  <a:spcPct val="150000"/>
                </a:lnSpc>
                <a:buClr>
                  <a:schemeClr val="bg2"/>
                </a:buClr>
                <a:buSzPct val="75000"/>
                <a:defRPr/>
              </a:pPr>
              <a:r>
                <a:rPr lang="ko-KR" altLang="en-US" sz="1000" dirty="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rPr>
                <a:t>  </a:t>
              </a:r>
              <a:endParaRPr lang="en-US" altLang="ko-KR" sz="1000" dirty="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44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2855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회사 조직도</a:t>
              </a: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2</a:t>
              </a:r>
            </a:p>
          </p:txBody>
        </p:sp>
      </p:grp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  <p:grpSp>
        <p:nvGrpSpPr>
          <p:cNvPr id="27" name="그룹 33"/>
          <p:cNvGrpSpPr>
            <a:grpSpLocks/>
          </p:cNvGrpSpPr>
          <p:nvPr/>
        </p:nvGrpSpPr>
        <p:grpSpPr bwMode="auto">
          <a:xfrm>
            <a:off x="1883268" y="1268760"/>
            <a:ext cx="6528296" cy="4896544"/>
            <a:chOff x="2076995" y="1321559"/>
            <a:chExt cx="6528732" cy="4896491"/>
          </a:xfrm>
        </p:grpSpPr>
        <p:cxnSp>
          <p:nvCxnSpPr>
            <p:cNvPr id="54" name="직선 연결선 53"/>
            <p:cNvCxnSpPr>
              <a:endCxn id="47" idx="0"/>
            </p:cNvCxnSpPr>
            <p:nvPr/>
          </p:nvCxnSpPr>
          <p:spPr>
            <a:xfrm>
              <a:off x="3998199" y="3065056"/>
              <a:ext cx="0" cy="2749966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>
              <a:endCxn id="49" idx="0"/>
            </p:cNvCxnSpPr>
            <p:nvPr/>
          </p:nvCxnSpPr>
          <p:spPr>
            <a:xfrm>
              <a:off x="5845189" y="3016073"/>
              <a:ext cx="48486" cy="279895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모서리가 둥근 직사각형 38"/>
            <p:cNvSpPr/>
            <p:nvPr/>
          </p:nvSpPr>
          <p:spPr>
            <a:xfrm>
              <a:off x="5045436" y="3756953"/>
              <a:ext cx="1679436" cy="40302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800" dirty="0">
                  <a:solidFill>
                    <a:schemeClr val="tx1"/>
                  </a:solidFill>
                  <a:latin typeface="굴림체" pitchFamily="49" charset="-127"/>
                  <a:ea typeface="굴림체" pitchFamily="49" charset="-127"/>
                </a:rPr>
                <a:t>부동산사업부</a:t>
              </a:r>
            </a:p>
          </p:txBody>
        </p:sp>
        <p:sp>
          <p:nvSpPr>
            <p:cNvPr id="28" name="모서리가 둥근 직사각형 27"/>
            <p:cNvSpPr/>
            <p:nvPr/>
          </p:nvSpPr>
          <p:spPr>
            <a:xfrm>
              <a:off x="3649983" y="1321559"/>
              <a:ext cx="1959343" cy="60454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dirty="0">
                  <a:solidFill>
                    <a:schemeClr val="tx1"/>
                  </a:solidFill>
                  <a:latin typeface="굴림체" pitchFamily="49" charset="-127"/>
                  <a:ea typeface="굴림체" pitchFamily="49" charset="-127"/>
                </a:rPr>
                <a:t>대표이사</a:t>
              </a:r>
            </a:p>
          </p:txBody>
        </p:sp>
        <p:cxnSp>
          <p:nvCxnSpPr>
            <p:cNvPr id="29" name="직선 연결선 28"/>
            <p:cNvCxnSpPr/>
            <p:nvPr/>
          </p:nvCxnSpPr>
          <p:spPr>
            <a:xfrm>
              <a:off x="4629654" y="1945439"/>
              <a:ext cx="0" cy="1090601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/>
            <p:cNvCxnSpPr/>
            <p:nvPr/>
          </p:nvCxnSpPr>
          <p:spPr>
            <a:xfrm>
              <a:off x="2076995" y="3036040"/>
              <a:ext cx="5673603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2087144" y="3028102"/>
              <a:ext cx="14289" cy="1714208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>
              <a:endCxn id="50" idx="0"/>
            </p:cNvCxnSpPr>
            <p:nvPr/>
          </p:nvCxnSpPr>
          <p:spPr>
            <a:xfrm>
              <a:off x="7750069" y="3036040"/>
              <a:ext cx="15939" cy="2778982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2670626" y="2510087"/>
              <a:ext cx="1959106" cy="0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모서리가 둥근 직사각형 33"/>
            <p:cNvSpPr/>
            <p:nvPr/>
          </p:nvSpPr>
          <p:spPr>
            <a:xfrm>
              <a:off x="2180476" y="2318245"/>
              <a:ext cx="1119624" cy="335856"/>
            </a:xfrm>
            <a:prstGeom prst="round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600" dirty="0">
                  <a:solidFill>
                    <a:schemeClr val="tx1"/>
                  </a:solidFill>
                  <a:latin typeface="굴림체" pitchFamily="49" charset="-127"/>
                  <a:ea typeface="굴림체" pitchFamily="49" charset="-127"/>
                </a:rPr>
                <a:t>감 사</a:t>
              </a: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3158481" y="4302871"/>
              <a:ext cx="1679436" cy="4030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>
                  <a:solidFill>
                    <a:schemeClr val="tx1"/>
                  </a:solidFill>
                  <a:latin typeface="굴림체" pitchFamily="49" charset="-127"/>
                  <a:ea typeface="굴림체" pitchFamily="49" charset="-127"/>
                </a:rPr>
                <a:t>공동주택관리</a:t>
              </a:r>
            </a:p>
          </p:txBody>
        </p:sp>
        <p:sp>
          <p:nvSpPr>
            <p:cNvPr id="36" name="모서리가 둥근 직사각형 35"/>
            <p:cNvSpPr/>
            <p:nvPr/>
          </p:nvSpPr>
          <p:spPr>
            <a:xfrm>
              <a:off x="3158481" y="4806921"/>
              <a:ext cx="1679436" cy="4030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>
                  <a:solidFill>
                    <a:schemeClr val="tx1"/>
                  </a:solidFill>
                  <a:latin typeface="굴림체" pitchFamily="49" charset="-127"/>
                  <a:ea typeface="굴림체" pitchFamily="49" charset="-127"/>
                </a:rPr>
                <a:t>집합건물관리</a:t>
              </a: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3158481" y="5310972"/>
              <a:ext cx="1679436" cy="4030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 smtClean="0">
                  <a:solidFill>
                    <a:schemeClr val="tx1"/>
                  </a:solidFill>
                  <a:latin typeface="굴림체" pitchFamily="49" charset="-127"/>
                  <a:ea typeface="굴림체" pitchFamily="49" charset="-127"/>
                </a:rPr>
                <a:t>시설물유지관리</a:t>
              </a:r>
              <a:endParaRPr lang="ko-KR" altLang="en-US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endParaRPr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158481" y="3756953"/>
              <a:ext cx="1679436" cy="40302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800" dirty="0">
                  <a:solidFill>
                    <a:schemeClr val="tx1"/>
                  </a:solidFill>
                  <a:latin typeface="굴림체" pitchFamily="49" charset="-127"/>
                  <a:ea typeface="굴림체" pitchFamily="49" charset="-127"/>
                </a:rPr>
                <a:t>영업운영본부</a:t>
              </a:r>
            </a:p>
          </p:txBody>
        </p:sp>
        <p:sp>
          <p:nvSpPr>
            <p:cNvPr id="40" name="모서리가 둥근 직사각형 39"/>
            <p:cNvSpPr/>
            <p:nvPr/>
          </p:nvSpPr>
          <p:spPr>
            <a:xfrm>
              <a:off x="5022295" y="4446885"/>
              <a:ext cx="1679436" cy="4030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>
                  <a:solidFill>
                    <a:schemeClr val="tx1"/>
                  </a:solidFill>
                  <a:latin typeface="굴림체" pitchFamily="49" charset="-127"/>
                  <a:ea typeface="굴림체" pitchFamily="49" charset="-127"/>
                </a:rPr>
                <a:t>부동산임대관리</a:t>
              </a:r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6919312" y="3756953"/>
              <a:ext cx="1679436" cy="40302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800" dirty="0">
                  <a:solidFill>
                    <a:schemeClr val="tx1"/>
                  </a:solidFill>
                  <a:latin typeface="굴림체" pitchFamily="49" charset="-127"/>
                  <a:ea typeface="굴림체" pitchFamily="49" charset="-127"/>
                </a:rPr>
                <a:t>기술지원부</a:t>
              </a:r>
            </a:p>
          </p:txBody>
        </p:sp>
        <p:sp>
          <p:nvSpPr>
            <p:cNvPr id="42" name="모서리가 둥근 직사각형 41"/>
            <p:cNvSpPr/>
            <p:nvPr/>
          </p:nvSpPr>
          <p:spPr>
            <a:xfrm>
              <a:off x="6926291" y="4446885"/>
              <a:ext cx="1679436" cy="4030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 err="1">
                  <a:solidFill>
                    <a:schemeClr val="tx1"/>
                  </a:solidFill>
                  <a:latin typeface="굴림체" pitchFamily="49" charset="-127"/>
                  <a:ea typeface="굴림체" pitchFamily="49" charset="-127"/>
                </a:rPr>
                <a:t>건축설비팀</a:t>
              </a:r>
              <a:endParaRPr lang="en-US" altLang="ko-KR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endParaRPr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6910793" y="5094950"/>
              <a:ext cx="1679436" cy="4030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 err="1">
                  <a:solidFill>
                    <a:schemeClr val="tx1"/>
                  </a:solidFill>
                  <a:latin typeface="굴림체" pitchFamily="49" charset="-127"/>
                  <a:ea typeface="굴림체" pitchFamily="49" charset="-127"/>
                </a:rPr>
                <a:t>전기설비팀</a:t>
              </a:r>
              <a:endParaRPr lang="ko-KR" altLang="en-US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endParaRPr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3158481" y="5815022"/>
              <a:ext cx="1679436" cy="4030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400" dirty="0">
                  <a:solidFill>
                    <a:schemeClr val="tx1"/>
                  </a:solidFill>
                  <a:latin typeface="굴림체" pitchFamily="49" charset="-127"/>
                  <a:ea typeface="굴림체" pitchFamily="49" charset="-127"/>
                </a:rPr>
                <a:t>경비</a:t>
              </a:r>
              <a:r>
                <a:rPr lang="en-US" altLang="ko-KR" sz="1400" dirty="0">
                  <a:solidFill>
                    <a:schemeClr val="tx1"/>
                  </a:solidFill>
                  <a:latin typeface="굴림체" pitchFamily="49" charset="-127"/>
                  <a:ea typeface="굴림체" pitchFamily="49" charset="-127"/>
                </a:rPr>
                <a:t>/</a:t>
              </a:r>
              <a:r>
                <a:rPr lang="ko-KR" altLang="en-US" sz="1400" dirty="0">
                  <a:solidFill>
                    <a:schemeClr val="tx1"/>
                  </a:solidFill>
                  <a:latin typeface="굴림체" pitchFamily="49" charset="-127"/>
                  <a:ea typeface="굴림체" pitchFamily="49" charset="-127"/>
                </a:rPr>
                <a:t>미화관리</a:t>
              </a:r>
            </a:p>
          </p:txBody>
        </p:sp>
      </p:grpSp>
      <p:sp>
        <p:nvSpPr>
          <p:cNvPr id="44" name="모서리가 둥근 직사각형 43"/>
          <p:cNvSpPr/>
          <p:nvPr/>
        </p:nvSpPr>
        <p:spPr bwMode="auto">
          <a:xfrm>
            <a:off x="4836893" y="5042192"/>
            <a:ext cx="1679323" cy="4030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100" dirty="0" err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오피스텔토탈임대관리</a:t>
            </a:r>
            <a:endParaRPr lang="ko-KR" altLang="en-US" sz="11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45" name="모서리가 둥근 직사각형 44"/>
          <p:cNvSpPr/>
          <p:nvPr/>
        </p:nvSpPr>
        <p:spPr bwMode="auto">
          <a:xfrm>
            <a:off x="5436096" y="1844824"/>
            <a:ext cx="1214438" cy="10001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법률자문</a:t>
            </a:r>
            <a:endParaRPr lang="en-US" altLang="ko-KR" sz="16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ctr">
              <a:defRPr/>
            </a:pPr>
            <a:r>
              <a:rPr lang="ko-KR" altLang="en-US" sz="16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행정자문</a:t>
            </a:r>
            <a:endParaRPr lang="en-US" altLang="ko-KR" sz="16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ctr">
              <a:defRPr/>
            </a:pPr>
            <a:r>
              <a:rPr lang="ko-KR" altLang="en-US" sz="16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세무회계</a:t>
            </a:r>
          </a:p>
        </p:txBody>
      </p:sp>
      <p:sp>
        <p:nvSpPr>
          <p:cNvPr id="46" name="모서리가 둥근 직사각형 45"/>
          <p:cNvSpPr/>
          <p:nvPr/>
        </p:nvSpPr>
        <p:spPr bwMode="auto">
          <a:xfrm>
            <a:off x="6732240" y="1844824"/>
            <a:ext cx="1928813" cy="100012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cap="rnd">
            <a:solidFill>
              <a:schemeClr val="bg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ko-KR" altLang="en-US" sz="16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변호사    배석기</a:t>
            </a:r>
            <a:r>
              <a:rPr lang="en-US" altLang="ko-KR" sz="16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</a:t>
            </a:r>
          </a:p>
          <a:p>
            <a:pPr algn="ctr">
              <a:defRPr/>
            </a:pPr>
            <a:r>
              <a:rPr lang="ko-KR" altLang="en-US" sz="16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법무사    이종훈</a:t>
            </a:r>
            <a:endParaRPr lang="en-US" altLang="ko-KR" sz="16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ctr">
              <a:defRPr/>
            </a:pPr>
            <a:r>
              <a:rPr lang="ko-KR" altLang="en-US" sz="16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회계사    송명수</a:t>
            </a:r>
            <a:endParaRPr lang="en-US" altLang="ko-KR" sz="16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 bwMode="auto">
          <a:xfrm>
            <a:off x="4860032" y="5762272"/>
            <a:ext cx="1679323" cy="4030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부동산분양대행업</a:t>
            </a:r>
          </a:p>
        </p:txBody>
      </p:sp>
      <p:sp>
        <p:nvSpPr>
          <p:cNvPr id="50" name="모서리가 둥근 직사각형 49"/>
          <p:cNvSpPr/>
          <p:nvPr/>
        </p:nvSpPr>
        <p:spPr bwMode="auto">
          <a:xfrm>
            <a:off x="6732240" y="5762272"/>
            <a:ext cx="1679323" cy="4030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4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위생관리</a:t>
            </a:r>
            <a:r>
              <a:rPr lang="en-US" altLang="ko-KR" sz="14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/</a:t>
            </a:r>
            <a:r>
              <a:rPr lang="ko-KR" altLang="en-US" sz="140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방역</a:t>
            </a:r>
            <a:endParaRPr lang="ko-KR" altLang="en-US" sz="14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51" name="모서리가 둥근 직사각형 50"/>
          <p:cNvSpPr/>
          <p:nvPr/>
        </p:nvSpPr>
        <p:spPr bwMode="auto">
          <a:xfrm>
            <a:off x="1043608" y="3789040"/>
            <a:ext cx="1679323" cy="4030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800" dirty="0" err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경영지원실</a:t>
            </a:r>
            <a:endParaRPr lang="ko-KR" altLang="en-US" sz="180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 bwMode="auto">
          <a:xfrm>
            <a:off x="1043608" y="4394120"/>
            <a:ext cx="1679323" cy="4030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200" b="1" dirty="0" err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가족친화운영지원팀</a:t>
            </a:r>
            <a:endParaRPr lang="ko-KR" altLang="en-US" sz="1200" b="1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4530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2855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인허가사항</a:t>
              </a: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3</a:t>
              </a:r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628800"/>
            <a:ext cx="2519362" cy="381635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643062"/>
            <a:ext cx="2519362" cy="3786187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  <p:pic>
        <p:nvPicPr>
          <p:cNvPr id="1026" name="Picture 2" descr="C:\Documents and Settings\Administrator\My Documents\BMS코리아\회사서류스캔\사업자등록증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990" y="1643063"/>
            <a:ext cx="2538478" cy="380216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</p:pic>
      <p:sp>
        <p:nvSpPr>
          <p:cNvPr id="8" name="직사각형 7"/>
          <p:cNvSpPr/>
          <p:nvPr/>
        </p:nvSpPr>
        <p:spPr>
          <a:xfrm>
            <a:off x="6948264" y="3356992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7308304" y="3551238"/>
            <a:ext cx="864096" cy="165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88" y="1680555"/>
            <a:ext cx="2520280" cy="37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492348" cy="359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529" y="2109846"/>
            <a:ext cx="2340000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53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2855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인허가사항</a:t>
              </a: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3</a:t>
              </a: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  <p:pic>
        <p:nvPicPr>
          <p:cNvPr id="8" name="그림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86" y="1643062"/>
            <a:ext cx="2520000" cy="3787200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pic>
        <p:nvPicPr>
          <p:cNvPr id="10" name="그림 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2" y="1628800"/>
            <a:ext cx="2520000" cy="3787200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pic>
        <p:nvPicPr>
          <p:cNvPr id="3074" name="Picture 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448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36" y="1667249"/>
            <a:ext cx="2484000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그림 2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00"/>
            <a:ext cx="2520000" cy="3787200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643063"/>
            <a:ext cx="2520000" cy="37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39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49"/>
          <p:cNvGrpSpPr/>
          <p:nvPr/>
        </p:nvGrpSpPr>
        <p:grpSpPr>
          <a:xfrm>
            <a:off x="403246" y="407970"/>
            <a:ext cx="7169150" cy="592138"/>
            <a:chOff x="158750" y="107950"/>
            <a:chExt cx="7169150" cy="592138"/>
          </a:xfrm>
        </p:grpSpPr>
        <p:pic>
          <p:nvPicPr>
            <p:cNvPr id="3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750" y="107950"/>
              <a:ext cx="7169150" cy="59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 Box 2"/>
            <p:cNvSpPr txBox="1">
              <a:spLocks noChangeArrowheads="1"/>
            </p:cNvSpPr>
            <p:nvPr/>
          </p:nvSpPr>
          <p:spPr bwMode="auto">
            <a:xfrm>
              <a:off x="809625" y="181662"/>
              <a:ext cx="28559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인허가사항</a:t>
              </a: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46710" y="158803"/>
              <a:ext cx="287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ko-KR" sz="2200" dirty="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3</a:t>
              </a: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3" y="93925"/>
            <a:ext cx="1552415" cy="46572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0AFED2BB-D058-AC57-140B-22CA0C5841F7}"/>
              </a:ext>
            </a:extLst>
          </p:cNvPr>
          <p:cNvSpPr/>
          <p:nvPr/>
        </p:nvSpPr>
        <p:spPr>
          <a:xfrm>
            <a:off x="323528" y="1484784"/>
            <a:ext cx="2088232" cy="37013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7845"/>
            <a:ext cx="1979944" cy="362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1117"/>
            <a:ext cx="1984573" cy="360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0AFED2BB-D058-AC57-140B-22CA0C5841F7}"/>
              </a:ext>
            </a:extLst>
          </p:cNvPr>
          <p:cNvSpPr/>
          <p:nvPr/>
        </p:nvSpPr>
        <p:spPr>
          <a:xfrm>
            <a:off x="2426894" y="1484784"/>
            <a:ext cx="2088232" cy="37013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0AFED2BB-D058-AC57-140B-22CA0C5841F7}"/>
              </a:ext>
            </a:extLst>
          </p:cNvPr>
          <p:cNvSpPr/>
          <p:nvPr/>
        </p:nvSpPr>
        <p:spPr>
          <a:xfrm>
            <a:off x="4499992" y="1484784"/>
            <a:ext cx="2088232" cy="37013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0AFED2BB-D058-AC57-140B-22CA0C5841F7}"/>
              </a:ext>
            </a:extLst>
          </p:cNvPr>
          <p:cNvSpPr/>
          <p:nvPr/>
        </p:nvSpPr>
        <p:spPr>
          <a:xfrm>
            <a:off x="6588224" y="1479423"/>
            <a:ext cx="2088232" cy="37013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77" y="1507877"/>
            <a:ext cx="2017915" cy="364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72" y="1521208"/>
            <a:ext cx="2015952" cy="363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5592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1674</TotalTime>
  <Words>2233</Words>
  <Application>Microsoft Office PowerPoint</Application>
  <PresentationFormat>화면 슬라이드 쇼(4:3)</PresentationFormat>
  <Paragraphs>809</Paragraphs>
  <Slides>25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XP SP3 FINAL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BMS KOREA</dc:title>
  <dc:creator>snoopy</dc:creator>
  <cp:lastModifiedBy>USER</cp:lastModifiedBy>
  <cp:revision>172</cp:revision>
  <cp:lastPrinted>2023-08-11T03:39:55Z</cp:lastPrinted>
  <dcterms:created xsi:type="dcterms:W3CDTF">2015-01-13T04:17:59Z</dcterms:created>
  <dcterms:modified xsi:type="dcterms:W3CDTF">2023-12-12T00:42:49Z</dcterms:modified>
</cp:coreProperties>
</file>